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684" r:id="rId4"/>
    <p:sldMasterId id="2147483696" r:id="rId5"/>
    <p:sldMasterId id="2147483708" r:id="rId6"/>
    <p:sldMasterId id="2147483648" r:id="rId7"/>
    <p:sldMasterId id="2147483738" r:id="rId8"/>
    <p:sldMasterId id="2147483743" r:id="rId9"/>
    <p:sldMasterId id="2147483747" r:id="rId10"/>
  </p:sldMasterIdLst>
  <p:notesMasterIdLst>
    <p:notesMasterId r:id="rId64"/>
  </p:notesMasterIdLst>
  <p:handoutMasterIdLst>
    <p:handoutMasterId r:id="rId65"/>
  </p:handoutMasterIdLst>
  <p:sldIdLst>
    <p:sldId id="380" r:id="rId11"/>
    <p:sldId id="334" r:id="rId12"/>
    <p:sldId id="406" r:id="rId13"/>
    <p:sldId id="325" r:id="rId14"/>
    <p:sldId id="308" r:id="rId15"/>
    <p:sldId id="326" r:id="rId16"/>
    <p:sldId id="333" r:id="rId17"/>
    <p:sldId id="332" r:id="rId18"/>
    <p:sldId id="379" r:id="rId19"/>
    <p:sldId id="309" r:id="rId20"/>
    <p:sldId id="327" r:id="rId21"/>
    <p:sldId id="387" r:id="rId22"/>
    <p:sldId id="389" r:id="rId23"/>
    <p:sldId id="388" r:id="rId24"/>
    <p:sldId id="317" r:id="rId25"/>
    <p:sldId id="320" r:id="rId26"/>
    <p:sldId id="318" r:id="rId27"/>
    <p:sldId id="319" r:id="rId28"/>
    <p:sldId id="408" r:id="rId29"/>
    <p:sldId id="413" r:id="rId30"/>
    <p:sldId id="321" r:id="rId31"/>
    <p:sldId id="322" r:id="rId32"/>
    <p:sldId id="323" r:id="rId33"/>
    <p:sldId id="386" r:id="rId34"/>
    <p:sldId id="324" r:id="rId35"/>
    <p:sldId id="329" r:id="rId36"/>
    <p:sldId id="414" r:id="rId37"/>
    <p:sldId id="378" r:id="rId38"/>
    <p:sldId id="409" r:id="rId39"/>
    <p:sldId id="411" r:id="rId40"/>
    <p:sldId id="410" r:id="rId41"/>
    <p:sldId id="381" r:id="rId42"/>
    <p:sldId id="315" r:id="rId43"/>
    <p:sldId id="390" r:id="rId44"/>
    <p:sldId id="391" r:id="rId45"/>
    <p:sldId id="392" r:id="rId46"/>
    <p:sldId id="393" r:id="rId47"/>
    <p:sldId id="382" r:id="rId48"/>
    <p:sldId id="383" r:id="rId49"/>
    <p:sldId id="384" r:id="rId50"/>
    <p:sldId id="385" r:id="rId51"/>
    <p:sldId id="407" r:id="rId52"/>
    <p:sldId id="394" r:id="rId53"/>
    <p:sldId id="395" r:id="rId54"/>
    <p:sldId id="396" r:id="rId55"/>
    <p:sldId id="397" r:id="rId56"/>
    <p:sldId id="398" r:id="rId57"/>
    <p:sldId id="399" r:id="rId58"/>
    <p:sldId id="400" r:id="rId59"/>
    <p:sldId id="401" r:id="rId60"/>
    <p:sldId id="402" r:id="rId61"/>
    <p:sldId id="259" r:id="rId62"/>
    <p:sldId id="33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5CF"/>
    <a:srgbClr val="3A6E8F"/>
    <a:srgbClr val="7ECC00"/>
    <a:srgbClr val="72B600"/>
    <a:srgbClr val="1F3A49"/>
    <a:srgbClr val="2E5770"/>
    <a:srgbClr val="8CE200"/>
    <a:srgbClr val="5694BA"/>
    <a:srgbClr val="FFFFFF"/>
    <a:srgbClr val="7C6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55" autoAdjust="0"/>
    <p:restoredTop sz="94660"/>
  </p:normalViewPr>
  <p:slideViewPr>
    <p:cSldViewPr snapToGrid="0">
      <p:cViewPr varScale="1">
        <p:scale>
          <a:sx n="103" d="100"/>
          <a:sy n="103" d="100"/>
        </p:scale>
        <p:origin x="120" y="3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7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79F0C-F71E-4187-883C-E028ACD0067F}" type="doc">
      <dgm:prSet loTypeId="urn:microsoft.com/office/officeart/2005/8/layout/cycle1" loCatId="cycle" qsTypeId="urn:microsoft.com/office/officeart/2005/8/quickstyle/simple1" qsCatId="simple" csTypeId="urn:microsoft.com/office/officeart/2005/8/colors/accent6_2" csCatId="accent6" phldr="1"/>
      <dgm:spPr/>
    </dgm:pt>
    <dgm:pt modelId="{0E5FFBC7-E96F-44FF-ABD7-2D07FD9A25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Held in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account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you</a:t>
          </a:r>
        </a:p>
      </dgm:t>
    </dgm:pt>
    <dgm:pt modelId="{29ED7E42-B599-49EF-B066-9ADFCF20AA7A}" type="parTrans" cxnId="{1228F7D0-9B24-408C-879C-82BE41C98DD4}">
      <dgm:prSet/>
      <dgm:spPr/>
      <dgm:t>
        <a:bodyPr/>
        <a:lstStyle/>
        <a:p>
          <a:endParaRPr lang="en-US"/>
        </a:p>
      </dgm:t>
    </dgm:pt>
    <dgm:pt modelId="{360A4222-9EA1-4BF1-BBB3-5D6C164A1B8C}" type="sibTrans" cxnId="{1228F7D0-9B24-408C-879C-82BE41C98DD4}">
      <dgm:prSet/>
      <dgm:spPr/>
      <dgm:t>
        <a:bodyPr/>
        <a:lstStyle/>
        <a:p>
          <a:endParaRPr lang="en-US"/>
        </a:p>
      </dgm:t>
    </dgm:pt>
    <dgm:pt modelId="{7E405B0B-762B-4AA4-8329-AAF56B69F4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Returned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you tax-free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for qualified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expenses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a:ln/>
            <a:effectLst/>
            <a:latin typeface="Calibri" panose="020F0502020204030204" pitchFamily="34" charset="0"/>
          </a:endParaRPr>
        </a:p>
      </dgm:t>
    </dgm:pt>
    <dgm:pt modelId="{71C1791D-246B-48B8-9267-06E523B276BA}" type="parTrans" cxnId="{650187A6-7996-4073-9B82-9CB4BC9D91B5}">
      <dgm:prSet/>
      <dgm:spPr/>
      <dgm:t>
        <a:bodyPr/>
        <a:lstStyle/>
        <a:p>
          <a:endParaRPr lang="en-US"/>
        </a:p>
      </dgm:t>
    </dgm:pt>
    <dgm:pt modelId="{36CE2386-414F-4E97-BCEF-1026246DD5CD}" type="sibTrans" cxnId="{650187A6-7996-4073-9B82-9CB4BC9D91B5}">
      <dgm:prSet/>
      <dgm:spPr/>
      <dgm:t>
        <a:bodyPr/>
        <a:lstStyle/>
        <a:p>
          <a:endParaRPr lang="en-US"/>
        </a:p>
      </dgm:t>
    </dgm:pt>
    <dgm:pt modelId="{A0ED9252-65B6-498B-98D2-5BC9E1D4D2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Pre-tax Paycheck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Dollars</a:t>
          </a:r>
        </a:p>
      </dgm:t>
    </dgm:pt>
    <dgm:pt modelId="{44E989A0-4B71-4CBF-A836-DBA0E9475D8C}" type="parTrans" cxnId="{DF8F79C3-86E6-4C28-8FCB-99DFD5B55E68}">
      <dgm:prSet/>
      <dgm:spPr/>
      <dgm:t>
        <a:bodyPr/>
        <a:lstStyle/>
        <a:p>
          <a:endParaRPr lang="en-US"/>
        </a:p>
      </dgm:t>
    </dgm:pt>
    <dgm:pt modelId="{36D702E7-AB66-4C41-85C6-AD624D476C03}" type="sibTrans" cxnId="{DF8F79C3-86E6-4C28-8FCB-99DFD5B55E68}">
      <dgm:prSet/>
      <dgm:spPr/>
      <dgm:t>
        <a:bodyPr/>
        <a:lstStyle/>
        <a:p>
          <a:endParaRPr lang="en-US"/>
        </a:p>
      </dgm:t>
    </dgm:pt>
    <dgm:pt modelId="{6098EDA3-922A-447A-B969-34333E8A663A}" type="pres">
      <dgm:prSet presAssocID="{DC579F0C-F71E-4187-883C-E028ACD0067F}" presName="cycle" presStyleCnt="0">
        <dgm:presLayoutVars>
          <dgm:dir/>
          <dgm:resizeHandles val="exact"/>
        </dgm:presLayoutVars>
      </dgm:prSet>
      <dgm:spPr/>
    </dgm:pt>
    <dgm:pt modelId="{E2C238E4-1D71-44CA-A045-2BBBB7C7195C}" type="pres">
      <dgm:prSet presAssocID="{0E5FFBC7-E96F-44FF-ABD7-2D07FD9A251C}" presName="dummy" presStyleCnt="0"/>
      <dgm:spPr/>
    </dgm:pt>
    <dgm:pt modelId="{E69A9DF9-847C-44DF-9FA3-36E407A49D9F}" type="pres">
      <dgm:prSet presAssocID="{0E5FFBC7-E96F-44FF-ABD7-2D07FD9A251C}" presName="node" presStyleLbl="revTx" presStyleIdx="0" presStyleCnt="3">
        <dgm:presLayoutVars>
          <dgm:bulletEnabled val="1"/>
        </dgm:presLayoutVars>
      </dgm:prSet>
      <dgm:spPr/>
    </dgm:pt>
    <dgm:pt modelId="{2E35C060-FA37-4787-BFA8-32554CD21619}" type="pres">
      <dgm:prSet presAssocID="{360A4222-9EA1-4BF1-BBB3-5D6C164A1B8C}" presName="sibTrans" presStyleLbl="node1" presStyleIdx="0" presStyleCnt="3" custScaleX="107405" custScaleY="100879" custLinFactNeighborX="2008" custLinFactNeighborY="-1338"/>
      <dgm:spPr/>
    </dgm:pt>
    <dgm:pt modelId="{EEA386C8-1EFA-4D21-A9D6-1510050F43A5}" type="pres">
      <dgm:prSet presAssocID="{7E405B0B-762B-4AA4-8329-AAF56B69F474}" presName="dummy" presStyleCnt="0"/>
      <dgm:spPr/>
    </dgm:pt>
    <dgm:pt modelId="{54A2804C-6238-4748-803A-9FB64CD5E132}" type="pres">
      <dgm:prSet presAssocID="{7E405B0B-762B-4AA4-8329-AAF56B69F474}" presName="node" presStyleLbl="revTx" presStyleIdx="1" presStyleCnt="3" custRadScaleRad="100115" custRadScaleInc="-6848">
        <dgm:presLayoutVars>
          <dgm:bulletEnabled val="1"/>
        </dgm:presLayoutVars>
      </dgm:prSet>
      <dgm:spPr/>
    </dgm:pt>
    <dgm:pt modelId="{32D52860-223C-4C96-AB0B-0C4EE372E8E9}" type="pres">
      <dgm:prSet presAssocID="{36CE2386-414F-4E97-BCEF-1026246DD5CD}" presName="sibTrans" presStyleLbl="node1" presStyleIdx="1" presStyleCnt="3" custLinFactNeighborX="-3704" custLinFactNeighborY="-3513"/>
      <dgm:spPr/>
    </dgm:pt>
    <dgm:pt modelId="{78022F2C-FD6E-42BF-91D9-7A2F483CDA4E}" type="pres">
      <dgm:prSet presAssocID="{A0ED9252-65B6-498B-98D2-5BC9E1D4D240}" presName="dummy" presStyleCnt="0"/>
      <dgm:spPr/>
    </dgm:pt>
    <dgm:pt modelId="{9B6CC9FE-843C-4A01-BFBB-19D859598EC9}" type="pres">
      <dgm:prSet presAssocID="{A0ED9252-65B6-498B-98D2-5BC9E1D4D240}" presName="node" presStyleLbl="revTx" presStyleIdx="2" presStyleCnt="3">
        <dgm:presLayoutVars>
          <dgm:bulletEnabled val="1"/>
        </dgm:presLayoutVars>
      </dgm:prSet>
      <dgm:spPr/>
    </dgm:pt>
    <dgm:pt modelId="{DF2481A8-27CD-4CC3-B69B-CFEE4BB48CA8}" type="pres">
      <dgm:prSet presAssocID="{36D702E7-AB66-4C41-85C6-AD624D476C03}" presName="sibTrans" presStyleLbl="node1" presStyleIdx="2" presStyleCnt="3"/>
      <dgm:spPr/>
    </dgm:pt>
  </dgm:ptLst>
  <dgm:cxnLst>
    <dgm:cxn modelId="{1918410A-CAFB-45B1-BDC5-D2CBCC36DC72}" type="presOf" srcId="{A0ED9252-65B6-498B-98D2-5BC9E1D4D240}" destId="{9B6CC9FE-843C-4A01-BFBB-19D859598EC9}" srcOrd="0" destOrd="0" presId="urn:microsoft.com/office/officeart/2005/8/layout/cycle1"/>
    <dgm:cxn modelId="{D87C200E-9F59-4DDD-8235-ED8F884B4556}" type="presOf" srcId="{360A4222-9EA1-4BF1-BBB3-5D6C164A1B8C}" destId="{2E35C060-FA37-4787-BFA8-32554CD21619}" srcOrd="0" destOrd="0" presId="urn:microsoft.com/office/officeart/2005/8/layout/cycle1"/>
    <dgm:cxn modelId="{4A3F5643-655F-4EF6-8224-FCE60CD75B5D}" type="presOf" srcId="{DC579F0C-F71E-4187-883C-E028ACD0067F}" destId="{6098EDA3-922A-447A-B969-34333E8A663A}" srcOrd="0" destOrd="0" presId="urn:microsoft.com/office/officeart/2005/8/layout/cycle1"/>
    <dgm:cxn modelId="{2EBF4549-C9C3-467A-9A49-2F70F21C83A4}" type="presOf" srcId="{0E5FFBC7-E96F-44FF-ABD7-2D07FD9A251C}" destId="{E69A9DF9-847C-44DF-9FA3-36E407A49D9F}" srcOrd="0" destOrd="0" presId="urn:microsoft.com/office/officeart/2005/8/layout/cycle1"/>
    <dgm:cxn modelId="{6FC2F54A-2C88-485B-A8AD-F6E3A55D42CA}" type="presOf" srcId="{36CE2386-414F-4E97-BCEF-1026246DD5CD}" destId="{32D52860-223C-4C96-AB0B-0C4EE372E8E9}" srcOrd="0" destOrd="0" presId="urn:microsoft.com/office/officeart/2005/8/layout/cycle1"/>
    <dgm:cxn modelId="{650187A6-7996-4073-9B82-9CB4BC9D91B5}" srcId="{DC579F0C-F71E-4187-883C-E028ACD0067F}" destId="{7E405B0B-762B-4AA4-8329-AAF56B69F474}" srcOrd="1" destOrd="0" parTransId="{71C1791D-246B-48B8-9267-06E523B276BA}" sibTransId="{36CE2386-414F-4E97-BCEF-1026246DD5CD}"/>
    <dgm:cxn modelId="{B09280AD-E053-47AE-BEE3-49CBDC0EF4D2}" type="presOf" srcId="{36D702E7-AB66-4C41-85C6-AD624D476C03}" destId="{DF2481A8-27CD-4CC3-B69B-CFEE4BB48CA8}" srcOrd="0" destOrd="0" presId="urn:microsoft.com/office/officeart/2005/8/layout/cycle1"/>
    <dgm:cxn modelId="{DF8F79C3-86E6-4C28-8FCB-99DFD5B55E68}" srcId="{DC579F0C-F71E-4187-883C-E028ACD0067F}" destId="{A0ED9252-65B6-498B-98D2-5BC9E1D4D240}" srcOrd="2" destOrd="0" parTransId="{44E989A0-4B71-4CBF-A836-DBA0E9475D8C}" sibTransId="{36D702E7-AB66-4C41-85C6-AD624D476C03}"/>
    <dgm:cxn modelId="{1228F7D0-9B24-408C-879C-82BE41C98DD4}" srcId="{DC579F0C-F71E-4187-883C-E028ACD0067F}" destId="{0E5FFBC7-E96F-44FF-ABD7-2D07FD9A251C}" srcOrd="0" destOrd="0" parTransId="{29ED7E42-B599-49EF-B066-9ADFCF20AA7A}" sibTransId="{360A4222-9EA1-4BF1-BBB3-5D6C164A1B8C}"/>
    <dgm:cxn modelId="{2B5757E3-9F52-441B-B6E6-AA5261810FE7}" type="presOf" srcId="{7E405B0B-762B-4AA4-8329-AAF56B69F474}" destId="{54A2804C-6238-4748-803A-9FB64CD5E132}" srcOrd="0" destOrd="0" presId="urn:microsoft.com/office/officeart/2005/8/layout/cycle1"/>
    <dgm:cxn modelId="{59366F00-6DCD-479B-8D0A-29D65D3A1125}" type="presParOf" srcId="{6098EDA3-922A-447A-B969-34333E8A663A}" destId="{E2C238E4-1D71-44CA-A045-2BBBB7C7195C}" srcOrd="0" destOrd="0" presId="urn:microsoft.com/office/officeart/2005/8/layout/cycle1"/>
    <dgm:cxn modelId="{09D4B975-8BFC-4D5A-80C2-7618AECB3B24}" type="presParOf" srcId="{6098EDA3-922A-447A-B969-34333E8A663A}" destId="{E69A9DF9-847C-44DF-9FA3-36E407A49D9F}" srcOrd="1" destOrd="0" presId="urn:microsoft.com/office/officeart/2005/8/layout/cycle1"/>
    <dgm:cxn modelId="{B4F852BD-FE7B-4771-A633-34D9EC1FD711}" type="presParOf" srcId="{6098EDA3-922A-447A-B969-34333E8A663A}" destId="{2E35C060-FA37-4787-BFA8-32554CD21619}" srcOrd="2" destOrd="0" presId="urn:microsoft.com/office/officeart/2005/8/layout/cycle1"/>
    <dgm:cxn modelId="{7E70E194-0301-4295-8964-1525C143369D}" type="presParOf" srcId="{6098EDA3-922A-447A-B969-34333E8A663A}" destId="{EEA386C8-1EFA-4D21-A9D6-1510050F43A5}" srcOrd="3" destOrd="0" presId="urn:microsoft.com/office/officeart/2005/8/layout/cycle1"/>
    <dgm:cxn modelId="{B9DD0BCC-1D89-4038-93C9-FCFD7E25A9EC}" type="presParOf" srcId="{6098EDA3-922A-447A-B969-34333E8A663A}" destId="{54A2804C-6238-4748-803A-9FB64CD5E132}" srcOrd="4" destOrd="0" presId="urn:microsoft.com/office/officeart/2005/8/layout/cycle1"/>
    <dgm:cxn modelId="{4C9C74B0-D4AE-464F-B42B-607395A02FB5}" type="presParOf" srcId="{6098EDA3-922A-447A-B969-34333E8A663A}" destId="{32D52860-223C-4C96-AB0B-0C4EE372E8E9}" srcOrd="5" destOrd="0" presId="urn:microsoft.com/office/officeart/2005/8/layout/cycle1"/>
    <dgm:cxn modelId="{7FCA1EB6-04D7-4E3D-9167-D7EAD57B2E6A}" type="presParOf" srcId="{6098EDA3-922A-447A-B969-34333E8A663A}" destId="{78022F2C-FD6E-42BF-91D9-7A2F483CDA4E}" srcOrd="6" destOrd="0" presId="urn:microsoft.com/office/officeart/2005/8/layout/cycle1"/>
    <dgm:cxn modelId="{DEE01C89-2CAC-4BEC-A302-B17C49787950}" type="presParOf" srcId="{6098EDA3-922A-447A-B969-34333E8A663A}" destId="{9B6CC9FE-843C-4A01-BFBB-19D859598EC9}" srcOrd="7" destOrd="0" presId="urn:microsoft.com/office/officeart/2005/8/layout/cycle1"/>
    <dgm:cxn modelId="{1B088DA0-9CCD-4FEE-9DAA-591B72909C4F}" type="presParOf" srcId="{6098EDA3-922A-447A-B969-34333E8A663A}" destId="{DF2481A8-27CD-4CC3-B69B-CFEE4BB48CA8}"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579F0C-F71E-4187-883C-E028ACD0067F}" type="doc">
      <dgm:prSet loTypeId="urn:microsoft.com/office/officeart/2005/8/layout/cycle1" loCatId="cycle" qsTypeId="urn:microsoft.com/office/officeart/2005/8/quickstyle/simple1" qsCatId="simple" csTypeId="urn:microsoft.com/office/officeart/2005/8/colors/accent6_2" csCatId="accent6" phldr="1"/>
      <dgm:spPr/>
    </dgm:pt>
    <dgm:pt modelId="{0E5FFBC7-E96F-44FF-ABD7-2D07FD9A25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Held in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account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you</a:t>
          </a:r>
        </a:p>
      </dgm:t>
    </dgm:pt>
    <dgm:pt modelId="{29ED7E42-B599-49EF-B066-9ADFCF20AA7A}" type="parTrans" cxnId="{1228F7D0-9B24-408C-879C-82BE41C98DD4}">
      <dgm:prSet/>
      <dgm:spPr/>
      <dgm:t>
        <a:bodyPr/>
        <a:lstStyle/>
        <a:p>
          <a:endParaRPr lang="en-US"/>
        </a:p>
      </dgm:t>
    </dgm:pt>
    <dgm:pt modelId="{360A4222-9EA1-4BF1-BBB3-5D6C164A1B8C}" type="sibTrans" cxnId="{1228F7D0-9B24-408C-879C-82BE41C98DD4}">
      <dgm:prSet/>
      <dgm:spPr/>
      <dgm:t>
        <a:bodyPr/>
        <a:lstStyle/>
        <a:p>
          <a:endParaRPr lang="en-US"/>
        </a:p>
      </dgm:t>
    </dgm:pt>
    <dgm:pt modelId="{7E405B0B-762B-4AA4-8329-AAF56B69F4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Available for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tax free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qualified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Parking &amp; Transit expenses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a:ln/>
            <a:effectLst/>
            <a:latin typeface="Calibri" panose="020F0502020204030204" pitchFamily="34" charset="0"/>
          </a:endParaRPr>
        </a:p>
      </dgm:t>
    </dgm:pt>
    <dgm:pt modelId="{71C1791D-246B-48B8-9267-06E523B276BA}" type="parTrans" cxnId="{650187A6-7996-4073-9B82-9CB4BC9D91B5}">
      <dgm:prSet/>
      <dgm:spPr/>
      <dgm:t>
        <a:bodyPr/>
        <a:lstStyle/>
        <a:p>
          <a:endParaRPr lang="en-US"/>
        </a:p>
      </dgm:t>
    </dgm:pt>
    <dgm:pt modelId="{36CE2386-414F-4E97-BCEF-1026246DD5CD}" type="sibTrans" cxnId="{650187A6-7996-4073-9B82-9CB4BC9D91B5}">
      <dgm:prSet/>
      <dgm:spPr/>
      <dgm:t>
        <a:bodyPr/>
        <a:lstStyle/>
        <a:p>
          <a:endParaRPr lang="en-US"/>
        </a:p>
      </dgm:t>
    </dgm:pt>
    <dgm:pt modelId="{A0ED9252-65B6-498B-98D2-5BC9E1D4D2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Pretax </a:t>
          </a:r>
          <a:b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b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Paycheck</a:t>
          </a:r>
          <a:b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b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Dollars</a:t>
          </a:r>
        </a:p>
      </dgm:t>
    </dgm:pt>
    <dgm:pt modelId="{44E989A0-4B71-4CBF-A836-DBA0E9475D8C}" type="parTrans" cxnId="{DF8F79C3-86E6-4C28-8FCB-99DFD5B55E68}">
      <dgm:prSet/>
      <dgm:spPr/>
      <dgm:t>
        <a:bodyPr/>
        <a:lstStyle/>
        <a:p>
          <a:endParaRPr lang="en-US"/>
        </a:p>
      </dgm:t>
    </dgm:pt>
    <dgm:pt modelId="{36D702E7-AB66-4C41-85C6-AD624D476C03}" type="sibTrans" cxnId="{DF8F79C3-86E6-4C28-8FCB-99DFD5B55E68}">
      <dgm:prSet/>
      <dgm:spPr/>
      <dgm:t>
        <a:bodyPr/>
        <a:lstStyle/>
        <a:p>
          <a:endParaRPr lang="en-US"/>
        </a:p>
      </dgm:t>
    </dgm:pt>
    <dgm:pt modelId="{6098EDA3-922A-447A-B969-34333E8A663A}" type="pres">
      <dgm:prSet presAssocID="{DC579F0C-F71E-4187-883C-E028ACD0067F}" presName="cycle" presStyleCnt="0">
        <dgm:presLayoutVars>
          <dgm:dir/>
          <dgm:resizeHandles val="exact"/>
        </dgm:presLayoutVars>
      </dgm:prSet>
      <dgm:spPr/>
    </dgm:pt>
    <dgm:pt modelId="{E2C238E4-1D71-44CA-A045-2BBBB7C7195C}" type="pres">
      <dgm:prSet presAssocID="{0E5FFBC7-E96F-44FF-ABD7-2D07FD9A251C}" presName="dummy" presStyleCnt="0"/>
      <dgm:spPr/>
    </dgm:pt>
    <dgm:pt modelId="{E69A9DF9-847C-44DF-9FA3-36E407A49D9F}" type="pres">
      <dgm:prSet presAssocID="{0E5FFBC7-E96F-44FF-ABD7-2D07FD9A251C}" presName="node" presStyleLbl="revTx" presStyleIdx="0" presStyleCnt="3">
        <dgm:presLayoutVars>
          <dgm:bulletEnabled val="1"/>
        </dgm:presLayoutVars>
      </dgm:prSet>
      <dgm:spPr/>
    </dgm:pt>
    <dgm:pt modelId="{2E35C060-FA37-4787-BFA8-32554CD21619}" type="pres">
      <dgm:prSet presAssocID="{360A4222-9EA1-4BF1-BBB3-5D6C164A1B8C}" presName="sibTrans" presStyleLbl="node1" presStyleIdx="0" presStyleCnt="3" custScaleX="107405" custScaleY="100879" custLinFactNeighborX="2008" custLinFactNeighborY="-1338"/>
      <dgm:spPr/>
    </dgm:pt>
    <dgm:pt modelId="{EEA386C8-1EFA-4D21-A9D6-1510050F43A5}" type="pres">
      <dgm:prSet presAssocID="{7E405B0B-762B-4AA4-8329-AAF56B69F474}" presName="dummy" presStyleCnt="0"/>
      <dgm:spPr/>
    </dgm:pt>
    <dgm:pt modelId="{54A2804C-6238-4748-803A-9FB64CD5E132}" type="pres">
      <dgm:prSet presAssocID="{7E405B0B-762B-4AA4-8329-AAF56B69F474}" presName="node" presStyleLbl="revTx" presStyleIdx="1" presStyleCnt="3" custRadScaleRad="100115" custRadScaleInc="-6848">
        <dgm:presLayoutVars>
          <dgm:bulletEnabled val="1"/>
        </dgm:presLayoutVars>
      </dgm:prSet>
      <dgm:spPr/>
    </dgm:pt>
    <dgm:pt modelId="{32D52860-223C-4C96-AB0B-0C4EE372E8E9}" type="pres">
      <dgm:prSet presAssocID="{36CE2386-414F-4E97-BCEF-1026246DD5CD}" presName="sibTrans" presStyleLbl="node1" presStyleIdx="1" presStyleCnt="3" custLinFactNeighborX="-3704" custLinFactNeighborY="-3513"/>
      <dgm:spPr/>
    </dgm:pt>
    <dgm:pt modelId="{78022F2C-FD6E-42BF-91D9-7A2F483CDA4E}" type="pres">
      <dgm:prSet presAssocID="{A0ED9252-65B6-498B-98D2-5BC9E1D4D240}" presName="dummy" presStyleCnt="0"/>
      <dgm:spPr/>
    </dgm:pt>
    <dgm:pt modelId="{9B6CC9FE-843C-4A01-BFBB-19D859598EC9}" type="pres">
      <dgm:prSet presAssocID="{A0ED9252-65B6-498B-98D2-5BC9E1D4D240}" presName="node" presStyleLbl="revTx" presStyleIdx="2" presStyleCnt="3">
        <dgm:presLayoutVars>
          <dgm:bulletEnabled val="1"/>
        </dgm:presLayoutVars>
      </dgm:prSet>
      <dgm:spPr/>
    </dgm:pt>
    <dgm:pt modelId="{DF2481A8-27CD-4CC3-B69B-CFEE4BB48CA8}" type="pres">
      <dgm:prSet presAssocID="{36D702E7-AB66-4C41-85C6-AD624D476C03}" presName="sibTrans" presStyleLbl="node1" presStyleIdx="2" presStyleCnt="3"/>
      <dgm:spPr/>
    </dgm:pt>
  </dgm:ptLst>
  <dgm:cxnLst>
    <dgm:cxn modelId="{1918410A-CAFB-45B1-BDC5-D2CBCC36DC72}" type="presOf" srcId="{A0ED9252-65B6-498B-98D2-5BC9E1D4D240}" destId="{9B6CC9FE-843C-4A01-BFBB-19D859598EC9}" srcOrd="0" destOrd="0" presId="urn:microsoft.com/office/officeart/2005/8/layout/cycle1"/>
    <dgm:cxn modelId="{D87C200E-9F59-4DDD-8235-ED8F884B4556}" type="presOf" srcId="{360A4222-9EA1-4BF1-BBB3-5D6C164A1B8C}" destId="{2E35C060-FA37-4787-BFA8-32554CD21619}" srcOrd="0" destOrd="0" presId="urn:microsoft.com/office/officeart/2005/8/layout/cycle1"/>
    <dgm:cxn modelId="{4A3F5643-655F-4EF6-8224-FCE60CD75B5D}" type="presOf" srcId="{DC579F0C-F71E-4187-883C-E028ACD0067F}" destId="{6098EDA3-922A-447A-B969-34333E8A663A}" srcOrd="0" destOrd="0" presId="urn:microsoft.com/office/officeart/2005/8/layout/cycle1"/>
    <dgm:cxn modelId="{2EBF4549-C9C3-467A-9A49-2F70F21C83A4}" type="presOf" srcId="{0E5FFBC7-E96F-44FF-ABD7-2D07FD9A251C}" destId="{E69A9DF9-847C-44DF-9FA3-36E407A49D9F}" srcOrd="0" destOrd="0" presId="urn:microsoft.com/office/officeart/2005/8/layout/cycle1"/>
    <dgm:cxn modelId="{6FC2F54A-2C88-485B-A8AD-F6E3A55D42CA}" type="presOf" srcId="{36CE2386-414F-4E97-BCEF-1026246DD5CD}" destId="{32D52860-223C-4C96-AB0B-0C4EE372E8E9}" srcOrd="0" destOrd="0" presId="urn:microsoft.com/office/officeart/2005/8/layout/cycle1"/>
    <dgm:cxn modelId="{650187A6-7996-4073-9B82-9CB4BC9D91B5}" srcId="{DC579F0C-F71E-4187-883C-E028ACD0067F}" destId="{7E405B0B-762B-4AA4-8329-AAF56B69F474}" srcOrd="1" destOrd="0" parTransId="{71C1791D-246B-48B8-9267-06E523B276BA}" sibTransId="{36CE2386-414F-4E97-BCEF-1026246DD5CD}"/>
    <dgm:cxn modelId="{B09280AD-E053-47AE-BEE3-49CBDC0EF4D2}" type="presOf" srcId="{36D702E7-AB66-4C41-85C6-AD624D476C03}" destId="{DF2481A8-27CD-4CC3-B69B-CFEE4BB48CA8}" srcOrd="0" destOrd="0" presId="urn:microsoft.com/office/officeart/2005/8/layout/cycle1"/>
    <dgm:cxn modelId="{DF8F79C3-86E6-4C28-8FCB-99DFD5B55E68}" srcId="{DC579F0C-F71E-4187-883C-E028ACD0067F}" destId="{A0ED9252-65B6-498B-98D2-5BC9E1D4D240}" srcOrd="2" destOrd="0" parTransId="{44E989A0-4B71-4CBF-A836-DBA0E9475D8C}" sibTransId="{36D702E7-AB66-4C41-85C6-AD624D476C03}"/>
    <dgm:cxn modelId="{1228F7D0-9B24-408C-879C-82BE41C98DD4}" srcId="{DC579F0C-F71E-4187-883C-E028ACD0067F}" destId="{0E5FFBC7-E96F-44FF-ABD7-2D07FD9A251C}" srcOrd="0" destOrd="0" parTransId="{29ED7E42-B599-49EF-B066-9ADFCF20AA7A}" sibTransId="{360A4222-9EA1-4BF1-BBB3-5D6C164A1B8C}"/>
    <dgm:cxn modelId="{2B5757E3-9F52-441B-B6E6-AA5261810FE7}" type="presOf" srcId="{7E405B0B-762B-4AA4-8329-AAF56B69F474}" destId="{54A2804C-6238-4748-803A-9FB64CD5E132}" srcOrd="0" destOrd="0" presId="urn:microsoft.com/office/officeart/2005/8/layout/cycle1"/>
    <dgm:cxn modelId="{59366F00-6DCD-479B-8D0A-29D65D3A1125}" type="presParOf" srcId="{6098EDA3-922A-447A-B969-34333E8A663A}" destId="{E2C238E4-1D71-44CA-A045-2BBBB7C7195C}" srcOrd="0" destOrd="0" presId="urn:microsoft.com/office/officeart/2005/8/layout/cycle1"/>
    <dgm:cxn modelId="{09D4B975-8BFC-4D5A-80C2-7618AECB3B24}" type="presParOf" srcId="{6098EDA3-922A-447A-B969-34333E8A663A}" destId="{E69A9DF9-847C-44DF-9FA3-36E407A49D9F}" srcOrd="1" destOrd="0" presId="urn:microsoft.com/office/officeart/2005/8/layout/cycle1"/>
    <dgm:cxn modelId="{B4F852BD-FE7B-4771-A633-34D9EC1FD711}" type="presParOf" srcId="{6098EDA3-922A-447A-B969-34333E8A663A}" destId="{2E35C060-FA37-4787-BFA8-32554CD21619}" srcOrd="2" destOrd="0" presId="urn:microsoft.com/office/officeart/2005/8/layout/cycle1"/>
    <dgm:cxn modelId="{7E70E194-0301-4295-8964-1525C143369D}" type="presParOf" srcId="{6098EDA3-922A-447A-B969-34333E8A663A}" destId="{EEA386C8-1EFA-4D21-A9D6-1510050F43A5}" srcOrd="3" destOrd="0" presId="urn:microsoft.com/office/officeart/2005/8/layout/cycle1"/>
    <dgm:cxn modelId="{B9DD0BCC-1D89-4038-93C9-FCFD7E25A9EC}" type="presParOf" srcId="{6098EDA3-922A-447A-B969-34333E8A663A}" destId="{54A2804C-6238-4748-803A-9FB64CD5E132}" srcOrd="4" destOrd="0" presId="urn:microsoft.com/office/officeart/2005/8/layout/cycle1"/>
    <dgm:cxn modelId="{4C9C74B0-D4AE-464F-B42B-607395A02FB5}" type="presParOf" srcId="{6098EDA3-922A-447A-B969-34333E8A663A}" destId="{32D52860-223C-4C96-AB0B-0C4EE372E8E9}" srcOrd="5" destOrd="0" presId="urn:microsoft.com/office/officeart/2005/8/layout/cycle1"/>
    <dgm:cxn modelId="{7FCA1EB6-04D7-4E3D-9167-D7EAD57B2E6A}" type="presParOf" srcId="{6098EDA3-922A-447A-B969-34333E8A663A}" destId="{78022F2C-FD6E-42BF-91D9-7A2F483CDA4E}" srcOrd="6" destOrd="0" presId="urn:microsoft.com/office/officeart/2005/8/layout/cycle1"/>
    <dgm:cxn modelId="{DEE01C89-2CAC-4BEC-A302-B17C49787950}" type="presParOf" srcId="{6098EDA3-922A-447A-B969-34333E8A663A}" destId="{9B6CC9FE-843C-4A01-BFBB-19D859598EC9}" srcOrd="7" destOrd="0" presId="urn:microsoft.com/office/officeart/2005/8/layout/cycle1"/>
    <dgm:cxn modelId="{1B088DA0-9CCD-4FEE-9DAA-591B72909C4F}" type="presParOf" srcId="{6098EDA3-922A-447A-B969-34333E8A663A}" destId="{DF2481A8-27CD-4CC3-B69B-CFEE4BB48CA8}"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9DF9-847C-44DF-9FA3-36E407A49D9F}">
      <dsp:nvSpPr>
        <dsp:cNvPr id="0" name=""/>
        <dsp:cNvSpPr/>
      </dsp:nvSpPr>
      <dsp:spPr>
        <a:xfrm>
          <a:off x="3600994" y="770396"/>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Held in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account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you</a:t>
          </a:r>
        </a:p>
      </dsp:txBody>
      <dsp:txXfrm>
        <a:off x="3600994" y="770396"/>
        <a:ext cx="2138635" cy="2138635"/>
      </dsp:txXfrm>
    </dsp:sp>
    <dsp:sp modelId="{2E35C060-FA37-4787-BFA8-32554CD21619}">
      <dsp:nvSpPr>
        <dsp:cNvPr id="0" name=""/>
        <dsp:cNvSpPr/>
      </dsp:nvSpPr>
      <dsp:spPr>
        <a:xfrm>
          <a:off x="254028" y="261594"/>
          <a:ext cx="5435503" cy="5105238"/>
        </a:xfrm>
        <a:prstGeom prst="circularArrow">
          <a:avLst>
            <a:gd name="adj1" fmla="val 8241"/>
            <a:gd name="adj2" fmla="val 575443"/>
            <a:gd name="adj3" fmla="val 2771624"/>
            <a:gd name="adj4" fmla="val 44830"/>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2804C-6238-4748-803A-9FB64CD5E132}">
      <dsp:nvSpPr>
        <dsp:cNvPr id="0" name=""/>
        <dsp:cNvSpPr/>
      </dsp:nvSpPr>
      <dsp:spPr>
        <a:xfrm>
          <a:off x="1900332" y="3888295"/>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Returned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you tax-free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for qualified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expenses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700" b="0" i="0" u="none" strike="noStrike" kern="1200" cap="none" normalizeH="0" baseline="0" dirty="0">
            <a:ln/>
            <a:effectLst/>
            <a:latin typeface="Calibri" panose="020F0502020204030204" pitchFamily="34" charset="0"/>
          </a:endParaRPr>
        </a:p>
      </dsp:txBody>
      <dsp:txXfrm>
        <a:off x="1900332" y="3888295"/>
        <a:ext cx="2138635" cy="2138635"/>
      </dsp:txXfrm>
    </dsp:sp>
    <dsp:sp modelId="{32D52860-223C-4C96-AB0B-0C4EE372E8E9}">
      <dsp:nvSpPr>
        <dsp:cNvPr id="0" name=""/>
        <dsp:cNvSpPr/>
      </dsp:nvSpPr>
      <dsp:spPr>
        <a:xfrm>
          <a:off x="152410" y="173570"/>
          <a:ext cx="5060754" cy="5060754"/>
        </a:xfrm>
        <a:prstGeom prst="circularArrow">
          <a:avLst>
            <a:gd name="adj1" fmla="val 8241"/>
            <a:gd name="adj2" fmla="val 575443"/>
            <a:gd name="adj3" fmla="val 10179404"/>
            <a:gd name="adj4" fmla="val 7068895"/>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CC9FE-843C-4A01-BFBB-19D859598EC9}">
      <dsp:nvSpPr>
        <dsp:cNvPr id="0" name=""/>
        <dsp:cNvSpPr/>
      </dsp:nvSpPr>
      <dsp:spPr>
        <a:xfrm>
          <a:off x="770" y="770396"/>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Pre-tax Paycheck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Dollars</a:t>
          </a:r>
        </a:p>
      </dsp:txBody>
      <dsp:txXfrm>
        <a:off x="770" y="770396"/>
        <a:ext cx="2138635" cy="2138635"/>
      </dsp:txXfrm>
    </dsp:sp>
    <dsp:sp modelId="{DF2481A8-27CD-4CC3-B69B-CFEE4BB48CA8}">
      <dsp:nvSpPr>
        <dsp:cNvPr id="0" name=""/>
        <dsp:cNvSpPr/>
      </dsp:nvSpPr>
      <dsp:spPr>
        <a:xfrm>
          <a:off x="339823" y="348632"/>
          <a:ext cx="5060754" cy="5060754"/>
        </a:xfrm>
        <a:prstGeom prst="circularArrow">
          <a:avLst>
            <a:gd name="adj1" fmla="val 8241"/>
            <a:gd name="adj2" fmla="val 575443"/>
            <a:gd name="adj3" fmla="val 16859603"/>
            <a:gd name="adj4" fmla="val 14964955"/>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9DF9-847C-44DF-9FA3-36E407A49D9F}">
      <dsp:nvSpPr>
        <dsp:cNvPr id="0" name=""/>
        <dsp:cNvSpPr/>
      </dsp:nvSpPr>
      <dsp:spPr>
        <a:xfrm>
          <a:off x="3600994" y="770396"/>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t>Held in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t>account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t>you</a:t>
          </a:r>
        </a:p>
      </dsp:txBody>
      <dsp:txXfrm>
        <a:off x="3600994" y="770396"/>
        <a:ext cx="2138635" cy="2138635"/>
      </dsp:txXfrm>
    </dsp:sp>
    <dsp:sp modelId="{2E35C060-FA37-4787-BFA8-32554CD21619}">
      <dsp:nvSpPr>
        <dsp:cNvPr id="0" name=""/>
        <dsp:cNvSpPr/>
      </dsp:nvSpPr>
      <dsp:spPr>
        <a:xfrm>
          <a:off x="254028" y="261594"/>
          <a:ext cx="5435503" cy="5105238"/>
        </a:xfrm>
        <a:prstGeom prst="circularArrow">
          <a:avLst>
            <a:gd name="adj1" fmla="val 8241"/>
            <a:gd name="adj2" fmla="val 575443"/>
            <a:gd name="adj3" fmla="val 2771624"/>
            <a:gd name="adj4" fmla="val 44830"/>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2804C-6238-4748-803A-9FB64CD5E132}">
      <dsp:nvSpPr>
        <dsp:cNvPr id="0" name=""/>
        <dsp:cNvSpPr/>
      </dsp:nvSpPr>
      <dsp:spPr>
        <a:xfrm>
          <a:off x="1900332" y="3888295"/>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t>Available for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t>tax free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t>qualified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t>Parking &amp; Transit expenses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kern="1200" cap="none" normalizeH="0" baseline="0" dirty="0">
            <a:ln/>
            <a:effectLst/>
            <a:latin typeface="Calibri" panose="020F0502020204030204" pitchFamily="34" charset="0"/>
          </a:endParaRPr>
        </a:p>
      </dsp:txBody>
      <dsp:txXfrm>
        <a:off x="1900332" y="3888295"/>
        <a:ext cx="2138635" cy="2138635"/>
      </dsp:txXfrm>
    </dsp:sp>
    <dsp:sp modelId="{32D52860-223C-4C96-AB0B-0C4EE372E8E9}">
      <dsp:nvSpPr>
        <dsp:cNvPr id="0" name=""/>
        <dsp:cNvSpPr/>
      </dsp:nvSpPr>
      <dsp:spPr>
        <a:xfrm>
          <a:off x="152410" y="173570"/>
          <a:ext cx="5060754" cy="5060754"/>
        </a:xfrm>
        <a:prstGeom prst="circularArrow">
          <a:avLst>
            <a:gd name="adj1" fmla="val 8241"/>
            <a:gd name="adj2" fmla="val 575443"/>
            <a:gd name="adj3" fmla="val 10179404"/>
            <a:gd name="adj4" fmla="val 7068895"/>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CC9FE-843C-4A01-BFBB-19D859598EC9}">
      <dsp:nvSpPr>
        <dsp:cNvPr id="0" name=""/>
        <dsp:cNvSpPr/>
      </dsp:nvSpPr>
      <dsp:spPr>
        <a:xfrm>
          <a:off x="770" y="770396"/>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t>Pretax </a:t>
          </a:r>
          <a:b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br>
          <a: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t>Paycheck</a:t>
          </a:r>
          <a:b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br>
          <a:r>
            <a:rPr kumimoji="0" lang="en-US" altLang="en-US" sz="2000" b="1" i="0" u="none" strike="noStrike" kern="1200" cap="none" normalizeH="0" baseline="0" dirty="0">
              <a:ln/>
              <a:solidFill>
                <a:srgbClr val="3A6E8F"/>
              </a:solidFill>
              <a:effectLst/>
              <a:latin typeface="Arial" panose="020B0604020202020204" pitchFamily="34" charset="0"/>
              <a:cs typeface="Arial" panose="020B0604020202020204" pitchFamily="34" charset="0"/>
            </a:rPr>
            <a:t>Dollars</a:t>
          </a:r>
        </a:p>
      </dsp:txBody>
      <dsp:txXfrm>
        <a:off x="770" y="770396"/>
        <a:ext cx="2138635" cy="2138635"/>
      </dsp:txXfrm>
    </dsp:sp>
    <dsp:sp modelId="{DF2481A8-27CD-4CC3-B69B-CFEE4BB48CA8}">
      <dsp:nvSpPr>
        <dsp:cNvPr id="0" name=""/>
        <dsp:cNvSpPr/>
      </dsp:nvSpPr>
      <dsp:spPr>
        <a:xfrm>
          <a:off x="339823" y="348632"/>
          <a:ext cx="5060754" cy="5060754"/>
        </a:xfrm>
        <a:prstGeom prst="circularArrow">
          <a:avLst>
            <a:gd name="adj1" fmla="val 8241"/>
            <a:gd name="adj2" fmla="val 575443"/>
            <a:gd name="adj3" fmla="val 16859603"/>
            <a:gd name="adj4" fmla="val 14964955"/>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12DA6-ECB9-4A0F-86D3-7AB1160BFA59}" type="slidenum">
              <a:rPr lang="en-US" smtClean="0"/>
              <a:t>‹#›</a:t>
            </a:fld>
            <a:endParaRPr lang="en-US" dirty="0"/>
          </a:p>
        </p:txBody>
      </p:sp>
    </p:spTree>
    <p:extLst>
      <p:ext uri="{BB962C8B-B14F-4D97-AF65-F5344CB8AC3E}">
        <p14:creationId xmlns:p14="http://schemas.microsoft.com/office/powerpoint/2010/main" val="11948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7A04D-31DE-4C91-9A02-B84CFBCD7F74}"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44AD7-A5D2-45C9-8F2F-E9CCBA7407EF}" type="slidenum">
              <a:rPr lang="en-US" smtClean="0"/>
              <a:t>‹#›</a:t>
            </a:fld>
            <a:endParaRPr lang="en-US"/>
          </a:p>
        </p:txBody>
      </p:sp>
    </p:spTree>
    <p:extLst>
      <p:ext uri="{BB962C8B-B14F-4D97-AF65-F5344CB8AC3E}">
        <p14:creationId xmlns:p14="http://schemas.microsoft.com/office/powerpoint/2010/main" val="46364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1pPr>
            <a:lvl2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2pPr>
            <a:lvl3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3pPr>
            <a:lvl4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4pPr>
            <a:lvl5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0B31BD-30B8-4F61-A07F-A25EB4A48051}" type="datetimeFigureOut">
              <a:rPr lang="en-US" smtClean="0"/>
              <a:t>10/26/2021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D615595-A596-40CE-A1A0-AC74F6C38BC0}" type="slidenum">
              <a:rPr lang="en-US" smtClean="0"/>
              <a:t>‹#›</a:t>
            </a:fld>
            <a:endParaRPr lang="en-US" dirty="0"/>
          </a:p>
        </p:txBody>
      </p:sp>
    </p:spTree>
    <p:extLst>
      <p:ext uri="{BB962C8B-B14F-4D97-AF65-F5344CB8AC3E}">
        <p14:creationId xmlns:p14="http://schemas.microsoft.com/office/powerpoint/2010/main" val="146290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Green sub title">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7602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light blue&amp;green sub head">
    <p:spTree>
      <p:nvGrpSpPr>
        <p:cNvPr id="1" name=""/>
        <p:cNvGrpSpPr/>
        <p:nvPr/>
      </p:nvGrpSpPr>
      <p:grpSpPr>
        <a:xfrm>
          <a:off x="0" y="0"/>
          <a:ext cx="0" cy="0"/>
          <a:chOff x="0" y="0"/>
          <a:chExt cx="0" cy="0"/>
        </a:xfrm>
      </p:grpSpPr>
      <p:sp>
        <p:nvSpPr>
          <p:cNvPr id="11" name="Title 1"/>
          <p:cNvSpPr>
            <a:spLocks noGrp="1"/>
          </p:cNvSpPr>
          <p:nvPr>
            <p:ph type="title"/>
          </p:nvPr>
        </p:nvSpPr>
        <p:spPr>
          <a:xfrm>
            <a:off x="839788" y="365125"/>
            <a:ext cx="10515600" cy="956231"/>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idx="1"/>
          </p:nvPr>
        </p:nvSpPr>
        <p:spPr>
          <a:xfrm>
            <a:off x="839788" y="2212234"/>
            <a:ext cx="5157787"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839788" y="3170194"/>
            <a:ext cx="5157787"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6172200" y="2212234"/>
            <a:ext cx="5183188"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6172200" y="3170194"/>
            <a:ext cx="5183188"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p:nvPr>
        </p:nvSpPr>
        <p:spPr>
          <a:xfrm>
            <a:off x="838200" y="1455404"/>
            <a:ext cx="10515600" cy="622782"/>
          </a:xfrm>
        </p:spPr>
        <p:txBody>
          <a:bodyPr anchor="t" anchorCtr="0"/>
          <a:lstStyle>
            <a:lvl1pPr marL="0" indent="0">
              <a:buNone/>
              <a:defRPr sz="2400" b="0">
                <a:solidFill>
                  <a:srgbClr val="3A6E8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hevron 16"/>
          <p:cNvSpPr/>
          <p:nvPr userDrawn="1"/>
        </p:nvSpPr>
        <p:spPr>
          <a:xfrm>
            <a:off x="457874" y="586655"/>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119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p:cNvSpPr/>
          <p:nvPr userDrawn="1"/>
        </p:nvSpPr>
        <p:spPr>
          <a:xfrm>
            <a:off x="928970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6"/>
          <p:cNvSpPr>
            <a:spLocks noGrp="1"/>
          </p:cNvSpPr>
          <p:nvPr>
            <p:ph type="body" sz="quarter" idx="15"/>
          </p:nvPr>
        </p:nvSpPr>
        <p:spPr>
          <a:xfrm>
            <a:off x="9096036"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936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bottom no tag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55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E7180-99AE-43C0-943F-E77D25C39DAD}" type="datetimeFigureOut">
              <a:rPr lang="en-US" smtClean="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5C0BF9-A73F-457D-8AF8-526E1E09B478}" type="slidenum">
              <a:rPr lang="en-US" smtClean="0"/>
              <a:t>‹#›</a:t>
            </a:fld>
            <a:endParaRPr lang="en-US" dirty="0"/>
          </a:p>
        </p:txBody>
      </p:sp>
    </p:spTree>
    <p:extLst>
      <p:ext uri="{BB962C8B-B14F-4D97-AF65-F5344CB8AC3E}">
        <p14:creationId xmlns:p14="http://schemas.microsoft.com/office/powerpoint/2010/main" val="422527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End Slide - head and green sub 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354" y="3547437"/>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10195" y="5090972"/>
            <a:ext cx="9144000" cy="1655762"/>
          </a:xfrm>
        </p:spPr>
        <p:txBody>
          <a:bodyPr/>
          <a:lstStyle>
            <a:lvl1pPr marL="0" indent="0" algn="l">
              <a:buNone/>
              <a:defRPr sz="2400">
                <a:solidFill>
                  <a:srgbClr val="72B600"/>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899BFBE-D37E-494E-8AD8-392089BD4501}"/>
              </a:ext>
            </a:extLst>
          </p:cNvPr>
          <p:cNvSpPr txBox="1"/>
          <p:nvPr userDrawn="1"/>
        </p:nvSpPr>
        <p:spPr>
          <a:xfrm>
            <a:off x="8188411" y="6376058"/>
            <a:ext cx="3822357" cy="307777"/>
          </a:xfrm>
          <a:prstGeom prst="rect">
            <a:avLst/>
          </a:prstGeom>
          <a:noFill/>
        </p:spPr>
        <p:txBody>
          <a:bodyPr wrap="square" rtlCol="0">
            <a:spAutoFit/>
          </a:bodyPr>
          <a:lstStyle/>
          <a:p>
            <a:pPr algn="r"/>
            <a:r>
              <a:rPr lang="en-US" sz="1400" dirty="0">
                <a:solidFill>
                  <a:srgbClr val="8BB5CF"/>
                </a:solidFill>
                <a:latin typeface="Arial" panose="020B0604020202020204" pitchFamily="34" charset="0"/>
                <a:cs typeface="Arial" panose="020B0604020202020204" pitchFamily="34" charset="0"/>
              </a:rPr>
              <a:t>https://cda.basiconline.com/login</a:t>
            </a:r>
          </a:p>
        </p:txBody>
      </p:sp>
    </p:spTree>
    <p:extLst>
      <p:ext uri="{BB962C8B-B14F-4D97-AF65-F5344CB8AC3E}">
        <p14:creationId xmlns:p14="http://schemas.microsoft.com/office/powerpoint/2010/main" val="157998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No text block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99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HelveticaNeue LT 65 Medium" panose="020B0604020202020204" pitchFamily="34" charset="0"/>
              </a:defRPr>
            </a:lvl1pPr>
          </a:lstStyle>
          <a:p>
            <a:r>
              <a:rPr lang="en-US" dirty="0"/>
              <a:t>Click to edit Master title style</a:t>
            </a:r>
          </a:p>
        </p:txBody>
      </p:sp>
      <p:sp>
        <p:nvSpPr>
          <p:cNvPr id="6" name="Oval 5"/>
          <p:cNvSpPr/>
          <p:nvPr userDrawn="1"/>
        </p:nvSpPr>
        <p:spPr>
          <a:xfrm>
            <a:off x="2466436" y="1592250"/>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5111221" y="1592249"/>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7756006" y="1522012"/>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 Placeholder 16"/>
          <p:cNvSpPr>
            <a:spLocks noGrp="1"/>
          </p:cNvSpPr>
          <p:nvPr>
            <p:ph type="body" sz="quarter" idx="10"/>
          </p:nvPr>
        </p:nvSpPr>
        <p:spPr>
          <a:xfrm>
            <a:off x="2272767" y="3779711"/>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4917552" y="3800907"/>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7562337" y="3779711"/>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2E5770"/>
                </a:solidFill>
                <a:latin typeface="HelveticaNeue LT 55 Roman" panose="020B0604020202020204" pitchFamily="34" charset="0"/>
              </a:defRPr>
            </a:lvl1pPr>
            <a:lvl2pPr>
              <a:defRPr sz="2400" baseline="0">
                <a:solidFill>
                  <a:srgbClr val="1F3A49"/>
                </a:solidFill>
                <a:latin typeface="Helvetica LT Std Cond Light" panose="020B0406020202030204" pitchFamily="34" charset="0"/>
              </a:defRPr>
            </a:lvl2pPr>
            <a:lvl3pPr>
              <a:defRPr sz="2000" baseline="0">
                <a:solidFill>
                  <a:srgbClr val="1F3A49"/>
                </a:solidFill>
                <a:latin typeface="Helvetica LT Std Cond Light" panose="020B0406020202030204" pitchFamily="34" charset="0"/>
              </a:defRPr>
            </a:lvl3pPr>
            <a:lvl4pPr>
              <a:defRPr sz="1800" baseline="0">
                <a:solidFill>
                  <a:srgbClr val="1F3A49"/>
                </a:solidFill>
                <a:latin typeface="Helvetica LT Std Cond Light" panose="020B0406020202030204" pitchFamily="34" charset="0"/>
              </a:defRPr>
            </a:lvl4pPr>
            <a:lvl5pPr>
              <a:defRPr sz="1800" baseline="0">
                <a:solidFill>
                  <a:srgbClr val="1F3A49"/>
                </a:solidFill>
                <a:latin typeface="Helvetica LT Std Cond Light" panose="020B04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62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p:cNvSpPr/>
          <p:nvPr userDrawn="1"/>
        </p:nvSpPr>
        <p:spPr>
          <a:xfrm>
            <a:off x="928970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6"/>
          <p:cNvSpPr>
            <a:spLocks noGrp="1"/>
          </p:cNvSpPr>
          <p:nvPr>
            <p:ph type="body" sz="quarter" idx="15"/>
          </p:nvPr>
        </p:nvSpPr>
        <p:spPr>
          <a:xfrm>
            <a:off x="9096036"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510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6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46290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1964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20035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05895"/>
            <a:ext cx="12192000" cy="2387600"/>
          </a:xfrm>
          <a:prstGeom prst="rect">
            <a:avLst/>
          </a:prstGeom>
        </p:spPr>
        <p:txBody>
          <a:bodyPr anchor="ctr" anchorCtr="0"/>
          <a:lstStyle>
            <a:lvl1pPr algn="ctr">
              <a:defRPr sz="6000" cap="none" baseline="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10817" y="6356349"/>
            <a:ext cx="9144000" cy="365125"/>
          </a:xfrm>
          <a:prstGeom prst="rect">
            <a:avLst/>
          </a:prstGeom>
        </p:spPr>
        <p:txBody>
          <a:bodyPr/>
          <a:lstStyle>
            <a:lvl1pPr marL="0" indent="0" algn="l">
              <a:buNone/>
              <a:defRPr sz="2400">
                <a:solidFill>
                  <a:srgbClr val="2E5770"/>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894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 light blue &amp; green">
    <p:spTree>
      <p:nvGrpSpPr>
        <p:cNvPr id="1" name=""/>
        <p:cNvGrpSpPr/>
        <p:nvPr/>
      </p:nvGrpSpPr>
      <p:grpSpPr>
        <a:xfrm>
          <a:off x="0" y="0"/>
          <a:ext cx="0" cy="0"/>
          <a:chOff x="0" y="0"/>
          <a:chExt cx="0" cy="0"/>
        </a:xfrm>
      </p:grpSpPr>
      <p:sp>
        <p:nvSpPr>
          <p:cNvPr id="11" name="Title 1"/>
          <p:cNvSpPr>
            <a:spLocks noGrp="1"/>
          </p:cNvSpPr>
          <p:nvPr>
            <p:ph type="title"/>
          </p:nvPr>
        </p:nvSpPr>
        <p:spPr>
          <a:xfrm>
            <a:off x="839788" y="365125"/>
            <a:ext cx="10515600" cy="956231"/>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idx="1"/>
          </p:nvPr>
        </p:nvSpPr>
        <p:spPr>
          <a:xfrm>
            <a:off x="839788" y="2212234"/>
            <a:ext cx="5157787" cy="823912"/>
          </a:xfrm>
        </p:spPr>
        <p:txBody>
          <a:bodyPr anchor="ctr" anchorCtr="0"/>
          <a:lstStyle>
            <a:lvl1pPr marL="0" indent="0">
              <a:lnSpc>
                <a:spcPct val="100000"/>
              </a:lnSpc>
              <a:spcAft>
                <a:spcPts val="600"/>
              </a:spcAft>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839788" y="3036146"/>
            <a:ext cx="5157787" cy="2828057"/>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6172200" y="2212234"/>
            <a:ext cx="5183188" cy="823912"/>
          </a:xfrm>
        </p:spPr>
        <p:txBody>
          <a:bodyPr anchor="ctr" anchorCtr="0"/>
          <a:lstStyle>
            <a:lvl1pPr marL="0" indent="0">
              <a:lnSpc>
                <a:spcPct val="100000"/>
              </a:lnSpc>
              <a:spcAft>
                <a:spcPts val="600"/>
              </a:spcAft>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6172200" y="3036146"/>
            <a:ext cx="5183188" cy="2828057"/>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p:nvPr>
        </p:nvSpPr>
        <p:spPr>
          <a:xfrm>
            <a:off x="838200" y="1455404"/>
            <a:ext cx="10515600" cy="622782"/>
          </a:xfrm>
        </p:spPr>
        <p:txBody>
          <a:bodyPr anchor="t" anchorCtr="0"/>
          <a:lstStyle>
            <a:lvl1pPr marL="0" indent="0">
              <a:lnSpc>
                <a:spcPct val="100000"/>
              </a:lnSpc>
              <a:spcAft>
                <a:spcPts val="600"/>
              </a:spcAft>
              <a:buNone/>
              <a:defRPr sz="2400" b="0">
                <a:solidFill>
                  <a:srgbClr val="3A6E8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hevron 16"/>
          <p:cNvSpPr/>
          <p:nvPr userDrawn="1"/>
        </p:nvSpPr>
        <p:spPr>
          <a:xfrm>
            <a:off x="457874" y="586655"/>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119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hevron 12"/>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buClr>
                <a:srgbClr val="72B600"/>
              </a:buClr>
              <a:defRPr baseline="0">
                <a:solidFill>
                  <a:schemeClr val="bg1"/>
                </a:solidFill>
                <a:latin typeface="Arial" panose="020B0604020202020204" pitchFamily="34" charset="0"/>
                <a:cs typeface="Arial" panose="020B0604020202020204" pitchFamily="34" charset="0"/>
              </a:defRPr>
            </a:lvl1pPr>
            <a:lvl2pPr>
              <a:buClr>
                <a:srgbClr val="72B600"/>
              </a:buClr>
              <a:defRPr baseline="0">
                <a:solidFill>
                  <a:schemeClr val="bg1"/>
                </a:solidFill>
                <a:latin typeface="Arial" panose="020B0604020202020204" pitchFamily="34" charset="0"/>
                <a:cs typeface="Arial" panose="020B0604020202020204" pitchFamily="34" charset="0"/>
              </a:defRPr>
            </a:lvl2pPr>
            <a:lvl3pPr>
              <a:buClr>
                <a:srgbClr val="72B600"/>
              </a:buClr>
              <a:defRPr baseline="0">
                <a:solidFill>
                  <a:schemeClr val="bg1"/>
                </a:solidFill>
                <a:latin typeface="Arial" panose="020B0604020202020204" pitchFamily="34" charset="0"/>
                <a:cs typeface="Arial" panose="020B0604020202020204" pitchFamily="34" charset="0"/>
              </a:defRPr>
            </a:lvl3pPr>
            <a:lvl4pPr>
              <a:buClr>
                <a:srgbClr val="72B600"/>
              </a:buClr>
              <a:defRPr baseline="0">
                <a:solidFill>
                  <a:schemeClr val="bg1"/>
                </a:solidFill>
                <a:latin typeface="Arial" panose="020B0604020202020204" pitchFamily="34" charset="0"/>
                <a:cs typeface="Arial" panose="020B0604020202020204" pitchFamily="34" charset="0"/>
              </a:defRPr>
            </a:lvl4pPr>
            <a:lvl5pPr>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46290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47BC-BEEB-485D-A326-2CB23C57A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B13313-830B-41A4-9141-266B5E8C9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1C708B-ABB9-4517-804C-783007C71085}"/>
              </a:ext>
            </a:extLst>
          </p:cNvPr>
          <p:cNvSpPr>
            <a:spLocks noGrp="1"/>
          </p:cNvSpPr>
          <p:nvPr>
            <p:ph type="dt" sz="half" idx="10"/>
          </p:nvPr>
        </p:nvSpPr>
        <p:spPr/>
        <p:txBody>
          <a:bodyPr/>
          <a:lstStyle/>
          <a:p>
            <a:fld id="{70203286-DA37-4DC8-A11F-A6A575DABC74}" type="datetimeFigureOut">
              <a:rPr lang="en-US" smtClean="0"/>
              <a:t>10/26/2021</a:t>
            </a:fld>
            <a:endParaRPr lang="en-US"/>
          </a:p>
        </p:txBody>
      </p:sp>
      <p:sp>
        <p:nvSpPr>
          <p:cNvPr id="5" name="Footer Placeholder 4">
            <a:extLst>
              <a:ext uri="{FF2B5EF4-FFF2-40B4-BE49-F238E27FC236}">
                <a16:creationId xmlns:a16="http://schemas.microsoft.com/office/drawing/2014/main" id="{3FB78C92-1575-4EEF-B4F3-01A047C26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B4948-68D0-4827-8FF5-470ECF41D295}"/>
              </a:ext>
            </a:extLst>
          </p:cNvPr>
          <p:cNvSpPr>
            <a:spLocks noGrp="1"/>
          </p:cNvSpPr>
          <p:nvPr>
            <p:ph type="sldNum" sz="quarter" idx="12"/>
          </p:nvPr>
        </p:nvSpPr>
        <p:spPr/>
        <p:txBody>
          <a:bodyPr/>
          <a:lstStyle/>
          <a:p>
            <a:fld id="{E3792854-5855-4F7E-B7FC-7063193F6EFB}" type="slidenum">
              <a:rPr lang="en-US" smtClean="0"/>
              <a:t>‹#›</a:t>
            </a:fld>
            <a:endParaRPr lang="en-US"/>
          </a:p>
        </p:txBody>
      </p:sp>
    </p:spTree>
    <p:extLst>
      <p:ext uri="{BB962C8B-B14F-4D97-AF65-F5344CB8AC3E}">
        <p14:creationId xmlns:p14="http://schemas.microsoft.com/office/powerpoint/2010/main" val="82156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3618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0003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arrow by header">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72B6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405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22.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706" y="35573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34678" y="1825625"/>
            <a:ext cx="721912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15595-A596-40CE-A1A0-AC74F6C38BC0}" type="slidenum">
              <a:rPr lang="en-US" smtClean="0"/>
              <a:t>‹#›</a:t>
            </a:fld>
            <a:endParaRPr lang="en-US" dirty="0"/>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2121864078"/>
      </p:ext>
    </p:extLst>
  </p:cSld>
  <p:clrMap bg1="lt1" tx1="dk1" bg2="lt2" tx2="dk2" accent1="accent1" accent2="accent2" accent3="accent3" accent4="accent4" accent5="accent5" accent6="accent6" hlink="hlink" folHlink="folHlink"/>
  <p:sldLayoutIdLst>
    <p:sldLayoutId id="2147483749" r:id="rId1"/>
    <p:sldLayoutId id="2147483742" r:id="rId2"/>
    <p:sldLayoutId id="2147483662" r:id="rId3"/>
    <p:sldLayoutId id="2147483734" r:id="rId4"/>
    <p:sldLayoutId id="2147483735" r:id="rId5"/>
    <p:sldLayoutId id="2147483736" r:id="rId6"/>
  </p:sldLayoutIdLst>
  <p:txStyles>
    <p:titleStyle>
      <a:lvl1pPr algn="l" defTabSz="914400" rtl="0" eaLnBrk="1" latinLnBrk="0" hangingPunct="1">
        <a:lnSpc>
          <a:spcPct val="90000"/>
        </a:lnSpc>
        <a:spcBef>
          <a:spcPct val="0"/>
        </a:spcBef>
        <a:buNone/>
        <a:defRPr sz="4400" kern="1200" cap="all" baseline="0">
          <a:solidFill>
            <a:schemeClr val="tx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 LT 65 Medium"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 LT 55 Roman"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10/26/2021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
        <p:nvSpPr>
          <p:cNvPr id="9" name="TextBox 8"/>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8"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10/26/2021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8">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22" r:id="rId1"/>
    <p:sldLayoutId id="2147483674" r:id="rId2"/>
    <p:sldLayoutId id="2147483676" r:id="rId3"/>
    <p:sldLayoutId id="2147483677" r:id="rId4"/>
    <p:sldLayoutId id="2147483679" r:id="rId5"/>
    <p:sldLayoutId id="2147483737" r:id="rId6"/>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10/26/2021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3798259919"/>
      </p:ext>
    </p:extLst>
  </p:cSld>
  <p:clrMap bg1="lt1" tx1="dk1" bg2="lt2" tx2="dk2" accent1="accent1" accent2="accent2" accent3="accent3" accent4="accent4" accent5="accent5" accent6="accent6" hlink="hlink" folHlink="folHlink"/>
  <p:sldLayoutIdLst>
    <p:sldLayoutId id="2147483725" r:id="rId1"/>
    <p:sldLayoutId id="2147483727" r:id="rId2"/>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3E042-CBEA-4BC2-951D-81432FF74DA3}" type="datetimeFigureOut">
              <a:rPr lang="en-US" smtClean="0"/>
              <a:t>10/26/2021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6B5C-FB89-42F4-975D-66548A4A3441}" type="slidenum">
              <a:rPr lang="en-US" smtClean="0"/>
              <a:t>‹#›</a:t>
            </a:fld>
            <a:endParaRPr lang="en-US" dirty="0"/>
          </a:p>
        </p:txBody>
      </p:sp>
      <p:sp>
        <p:nvSpPr>
          <p:cNvPr id="9" name="Rectangle 8"/>
          <p:cNvSpPr/>
          <p:nvPr userDrawn="1"/>
        </p:nvSpPr>
        <p:spPr>
          <a:xfrm>
            <a:off x="0" y="1"/>
            <a:ext cx="12192000" cy="134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13029"/>
            <a:ext cx="12192000" cy="134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b="25893"/>
          <a:stretch/>
        </p:blipFill>
        <p:spPr>
          <a:xfrm>
            <a:off x="-1" y="1673"/>
            <a:ext cx="12192843" cy="5080125"/>
          </a:xfrm>
          <a:prstGeom prst="rect">
            <a:avLst/>
          </a:prstGeom>
        </p:spPr>
      </p:pic>
    </p:spTree>
    <p:extLst>
      <p:ext uri="{BB962C8B-B14F-4D97-AF65-F5344CB8AC3E}">
        <p14:creationId xmlns:p14="http://schemas.microsoft.com/office/powerpoint/2010/main" val="3201455388"/>
      </p:ext>
    </p:extLst>
  </p:cSld>
  <p:clrMap bg1="lt1" tx1="dk1" bg2="lt2" tx2="dk2" accent1="accent1" accent2="accent2" accent3="accent3" accent4="accent4" accent5="accent5" accent6="accent6" hlink="hlink" folHlink="folHlink"/>
  <p:sldLayoutIdLst>
    <p:sldLayoutId id="2147483685"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6">
            <a:extLst>
              <a:ext uri="{28A0092B-C50C-407E-A947-70E740481C1C}">
                <a14:useLocalDpi xmlns:a14="http://schemas.microsoft.com/office/drawing/2010/main" val="0"/>
              </a:ext>
            </a:extLst>
          </a:blip>
          <a:srcRect t="15545" b="14512"/>
          <a:stretch/>
        </p:blipFill>
        <p:spPr>
          <a:xfrm>
            <a:off x="-1" y="1068149"/>
            <a:ext cx="12202789" cy="4798577"/>
          </a:xfrm>
          <a:prstGeom prst="rect">
            <a:avLst/>
          </a:prstGeom>
        </p:spPr>
      </p:pic>
      <p:sp>
        <p:nvSpPr>
          <p:cNvPr id="8" name="TextBox 7"/>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2916682003"/>
      </p:ext>
    </p:extLst>
  </p:cSld>
  <p:clrMap bg1="lt1" tx1="dk1" bg2="lt2" tx2="dk2" accent1="accent1" accent2="accent2" accent3="accent3" accent4="accent4" accent5="accent5" accent6="accent6" hlink="hlink" folHlink="folHlink"/>
  <p:sldLayoutIdLst>
    <p:sldLayoutId id="2147483741" r:id="rId1"/>
    <p:sldLayoutId id="2147483720" r:id="rId2"/>
    <p:sldLayoutId id="2147483721" r:id="rId3"/>
    <p:sldLayoutId id="214748372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7204-DA3D-42E6-B439-81EBF4DCF505}" type="datetimeFigureOut">
              <a:rPr lang="en-US" smtClean="0"/>
              <a:t>10/26/2021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AA203-C7AF-48A1-8A1F-63EF88BE24F5}" type="slidenum">
              <a:rPr lang="en-US" smtClean="0"/>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672"/>
            <a:ext cx="12210881" cy="6865267"/>
          </a:xfrm>
          <a:prstGeom prst="rect">
            <a:avLst/>
          </a:prstGeom>
        </p:spPr>
      </p:pic>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666608073"/>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7" y="9769"/>
            <a:ext cx="12194697" cy="6856168"/>
          </a:xfrm>
          <a:prstGeom prst="rect">
            <a:avLst/>
          </a:prstGeom>
        </p:spPr>
      </p:pic>
      <p:pic>
        <p:nvPicPr>
          <p:cNvPr id="3" name="Picture 2" descr="A picture containing drawing, food&#10;&#10;Description automatically generated">
            <a:extLst>
              <a:ext uri="{FF2B5EF4-FFF2-40B4-BE49-F238E27FC236}">
                <a16:creationId xmlns:a16="http://schemas.microsoft.com/office/drawing/2014/main" id="{2E003DEC-C1BC-4DBD-A1BB-2D07BDC0D6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5348" y="411831"/>
            <a:ext cx="3548180" cy="1371719"/>
          </a:xfrm>
          <a:prstGeom prst="rect">
            <a:avLst/>
          </a:prstGeom>
        </p:spPr>
      </p:pic>
    </p:spTree>
    <p:extLst>
      <p:ext uri="{BB962C8B-B14F-4D97-AF65-F5344CB8AC3E}">
        <p14:creationId xmlns:p14="http://schemas.microsoft.com/office/powerpoint/2010/main" val="5010733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10/26/2021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0" r:id="rId1"/>
    <p:sldLayoutId id="2147483739" r:id="rId2"/>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10/26/2021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basiconline.com/wp-content/uploads/2016/10/Flex-Eligible-List.pdf"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s://www.basiconline.com/wp-content/uploads/2020/04/BASIC-Dependent-Care-FSA.pdf"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basiconline.com/hq/employee/basic_cda/" TargetMode="Externa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957DF8-20B0-4590-ABDA-C8FE262DD222}"/>
              </a:ext>
            </a:extLst>
          </p:cNvPr>
          <p:cNvSpPr>
            <a:spLocks noGrp="1"/>
          </p:cNvSpPr>
          <p:nvPr>
            <p:ph type="title" idx="4294967295"/>
          </p:nvPr>
        </p:nvSpPr>
        <p:spPr>
          <a:xfrm>
            <a:off x="796940" y="3055779"/>
            <a:ext cx="10906125" cy="1135062"/>
          </a:xfrm>
        </p:spPr>
        <p:txBody>
          <a:bodyPr>
            <a:normAutofit fontScale="90000"/>
          </a:bodyPr>
          <a:lstStyle/>
          <a:p>
            <a:pPr algn="ctr"/>
            <a:r>
              <a:rPr lang="en-US" sz="3600" dirty="0">
                <a:solidFill>
                  <a:schemeClr val="tx1"/>
                </a:solidFill>
                <a:latin typeface="Arial" panose="020B0604020202020204" pitchFamily="34" charset="0"/>
                <a:cs typeface="Arial" panose="020B0604020202020204" pitchFamily="34" charset="0"/>
              </a:rPr>
              <a:t>PPT includes CDA features, Medical FSA, DCA, HSA, Limited Purpose FSA, and Commuter</a:t>
            </a:r>
            <a:br>
              <a:rPr lang="en-US" sz="3300" dirty="0">
                <a:solidFill>
                  <a:schemeClr val="tx1"/>
                </a:solidFill>
                <a:latin typeface="Arial" panose="020B0604020202020204" pitchFamily="34" charset="0"/>
                <a:cs typeface="Arial" panose="020B0604020202020204" pitchFamily="34" charset="0"/>
              </a:rPr>
            </a:br>
            <a:br>
              <a:rPr lang="en-US" sz="3300" dirty="0">
                <a:solidFill>
                  <a:srgbClr val="FF0000"/>
                </a:solidFill>
                <a:latin typeface="Arial" panose="020B0604020202020204" pitchFamily="34" charset="0"/>
                <a:cs typeface="Arial" panose="020B0604020202020204" pitchFamily="34" charset="0"/>
              </a:rPr>
            </a:br>
            <a:r>
              <a:rPr lang="en-US" sz="3300" dirty="0">
                <a:solidFill>
                  <a:srgbClr val="FF0000"/>
                </a:solidFill>
                <a:latin typeface="Arial" panose="020B0604020202020204" pitchFamily="34" charset="0"/>
                <a:cs typeface="Arial" panose="020B0604020202020204" pitchFamily="34" charset="0"/>
              </a:rPr>
              <a:t>&gt;&gt;CUSTOMIZE FSA Plan&lt;&lt;</a:t>
            </a:r>
            <a:br>
              <a:rPr lang="en-US" sz="3300" dirty="0">
                <a:solidFill>
                  <a:srgbClr val="FF0000"/>
                </a:solidFill>
                <a:latin typeface="Arial" panose="020B0604020202020204" pitchFamily="34" charset="0"/>
                <a:cs typeface="Arial" panose="020B0604020202020204" pitchFamily="34" charset="0"/>
              </a:rPr>
            </a:br>
            <a:r>
              <a:rPr lang="en-US" sz="3300" dirty="0">
                <a:solidFill>
                  <a:schemeClr val="tx1"/>
                </a:solidFill>
                <a:latin typeface="Arial" panose="020B0604020202020204" pitchFamily="34" charset="0"/>
                <a:cs typeface="Arial" panose="020B0604020202020204" pitchFamily="34" charset="0"/>
              </a:rPr>
              <a:t>medical enrollment max, carryover, runout, and grace period </a:t>
            </a:r>
            <a:br>
              <a:rPr lang="en-US" sz="3300" dirty="0">
                <a:solidFill>
                  <a:schemeClr val="tx1"/>
                </a:solidFill>
                <a:latin typeface="Arial" panose="020B0604020202020204" pitchFamily="34" charset="0"/>
                <a:cs typeface="Arial" panose="020B0604020202020204" pitchFamily="34" charset="0"/>
              </a:rPr>
            </a:br>
            <a:r>
              <a:rPr lang="en-US" sz="3300" dirty="0">
                <a:solidFill>
                  <a:schemeClr val="tx1"/>
                </a:solidFill>
                <a:latin typeface="Arial" panose="020B0604020202020204" pitchFamily="34" charset="0"/>
                <a:cs typeface="Arial" panose="020B0604020202020204" pitchFamily="34" charset="0"/>
              </a:rPr>
              <a:t>information regarding Consolidated Appropriations Act, 2021 </a:t>
            </a:r>
            <a:br>
              <a:rPr lang="en-US" baseline="30000" dirty="0">
                <a:latin typeface="Arial" panose="020B0604020202020204" pitchFamily="34" charset="0"/>
                <a:cs typeface="Arial" panose="020B0604020202020204" pitchFamily="34" charset="0"/>
              </a:rPr>
            </a:br>
            <a:r>
              <a:rPr lang="en-US" sz="3300" dirty="0">
                <a:solidFill>
                  <a:schemeClr val="tx1"/>
                </a:solidFill>
                <a:latin typeface="Arial" panose="020B0604020202020204" pitchFamily="34" charset="0"/>
                <a:cs typeface="Arial" panose="020B0604020202020204" pitchFamily="34" charset="0"/>
              </a:rPr>
              <a:t> </a:t>
            </a:r>
            <a:br>
              <a:rPr lang="en-US" sz="3300" dirty="0">
                <a:solidFill>
                  <a:srgbClr val="FF0000"/>
                </a:solidFill>
                <a:latin typeface="Arial" panose="020B0604020202020204" pitchFamily="34" charset="0"/>
                <a:cs typeface="Arial" panose="020B0604020202020204" pitchFamily="34" charset="0"/>
              </a:rPr>
            </a:br>
            <a:br>
              <a:rPr lang="en-US" sz="3300" dirty="0">
                <a:solidFill>
                  <a:srgbClr val="FF0000"/>
                </a:solidFill>
                <a:latin typeface="Arial" panose="020B0604020202020204" pitchFamily="34" charset="0"/>
                <a:cs typeface="Arial" panose="020B0604020202020204" pitchFamily="34" charset="0"/>
              </a:rPr>
            </a:br>
            <a:r>
              <a:rPr lang="en-US" sz="3300" dirty="0">
                <a:solidFill>
                  <a:srgbClr val="FF0000"/>
                </a:solidFill>
                <a:latin typeface="Arial" panose="020B0604020202020204" pitchFamily="34" charset="0"/>
                <a:cs typeface="Arial" panose="020B0604020202020204" pitchFamily="34" charset="0"/>
              </a:rPr>
              <a:t>&gt;&gt;REMOVE THE SERVICES NOT OFFERED &lt;&lt;</a:t>
            </a:r>
            <a:br>
              <a:rPr lang="en-US" sz="3300" dirty="0">
                <a:solidFill>
                  <a:srgbClr val="FF0000"/>
                </a:solidFill>
                <a:latin typeface="Arial" panose="020B0604020202020204" pitchFamily="34" charset="0"/>
                <a:cs typeface="Arial" panose="020B0604020202020204" pitchFamily="34" charset="0"/>
              </a:rPr>
            </a:br>
            <a:r>
              <a:rPr lang="en-US" sz="3300" dirty="0">
                <a:solidFill>
                  <a:schemeClr val="tx1"/>
                </a:solidFill>
                <a:latin typeface="Arial" panose="020B0604020202020204" pitchFamily="34" charset="0"/>
                <a:cs typeface="Arial" panose="020B0604020202020204" pitchFamily="34" charset="0"/>
              </a:rPr>
              <a:t>Click the four squares in the bottom right corner to view all slides, delete as needed.</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 </a:t>
            </a:r>
            <a:br>
              <a:rPr lang="en-US" dirty="0">
                <a:solidFill>
                  <a:srgbClr val="FF0000"/>
                </a:solidFill>
                <a:latin typeface="Arial" panose="020B0604020202020204" pitchFamily="34" charset="0"/>
                <a:cs typeface="Arial" panose="020B0604020202020204" pitchFamily="34" charset="0"/>
              </a:rPr>
            </a:br>
            <a:endParaRPr lang="en-US"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E28BC5A-8CE3-49EF-AC12-12E9959328F3}"/>
              </a:ext>
            </a:extLst>
          </p:cNvPr>
          <p:cNvPicPr>
            <a:picLocks noChangeAspect="1"/>
          </p:cNvPicPr>
          <p:nvPr/>
        </p:nvPicPr>
        <p:blipFill>
          <a:blip r:embed="rId2"/>
          <a:stretch>
            <a:fillRect/>
          </a:stretch>
        </p:blipFill>
        <p:spPr>
          <a:xfrm>
            <a:off x="8274065" y="5020172"/>
            <a:ext cx="3429000" cy="628650"/>
          </a:xfrm>
          <a:prstGeom prst="rect">
            <a:avLst/>
          </a:prstGeom>
        </p:spPr>
      </p:pic>
    </p:spTree>
    <p:extLst>
      <p:ext uri="{BB962C8B-B14F-4D97-AF65-F5344CB8AC3E}">
        <p14:creationId xmlns:p14="http://schemas.microsoft.com/office/powerpoint/2010/main" val="322296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DEC0-B94F-40A1-A0A5-2F96B3D87A30}"/>
              </a:ext>
            </a:extLst>
          </p:cNvPr>
          <p:cNvSpPr>
            <a:spLocks noGrp="1"/>
          </p:cNvSpPr>
          <p:nvPr>
            <p:ph type="title"/>
          </p:nvPr>
        </p:nvSpPr>
        <p:spPr/>
        <p:txBody>
          <a:bodyPr/>
          <a:lstStyle/>
          <a:p>
            <a:r>
              <a:rPr lang="en-US" dirty="0"/>
              <a:t>BASIC Benefits App</a:t>
            </a:r>
          </a:p>
        </p:txBody>
      </p:sp>
      <p:sp>
        <p:nvSpPr>
          <p:cNvPr id="3" name="Content Placeholder 2">
            <a:extLst>
              <a:ext uri="{FF2B5EF4-FFF2-40B4-BE49-F238E27FC236}">
                <a16:creationId xmlns:a16="http://schemas.microsoft.com/office/drawing/2014/main" id="{280A744E-A348-4054-B128-BCEE8E635CA5}"/>
              </a:ext>
            </a:extLst>
          </p:cNvPr>
          <p:cNvSpPr>
            <a:spLocks noGrp="1"/>
          </p:cNvSpPr>
          <p:nvPr>
            <p:ph idx="1"/>
          </p:nvPr>
        </p:nvSpPr>
        <p:spPr>
          <a:xfrm>
            <a:off x="838200" y="1600201"/>
            <a:ext cx="6984293" cy="4404090"/>
          </a:xfrm>
        </p:spPr>
        <p:txBody>
          <a:bodyPr>
            <a:normAutofit lnSpcReduction="10000"/>
          </a:bodyPr>
          <a:lstStyle/>
          <a:p>
            <a:r>
              <a:rPr lang="en-US" dirty="0"/>
              <a:t>Participants can track and manage all their BASIC benefit accounts with a </a:t>
            </a:r>
            <a:br>
              <a:rPr lang="en-US" dirty="0"/>
            </a:br>
            <a:r>
              <a:rPr lang="en-US" dirty="0"/>
              <a:t>single app – </a:t>
            </a:r>
            <a:r>
              <a:rPr lang="en-US" dirty="0">
                <a:solidFill>
                  <a:srgbClr val="72B600"/>
                </a:solidFill>
              </a:rPr>
              <a:t>anywhere, anytime!</a:t>
            </a:r>
          </a:p>
          <a:p>
            <a:r>
              <a:rPr lang="en-US" dirty="0"/>
              <a:t>Access account information</a:t>
            </a:r>
          </a:p>
          <a:p>
            <a:r>
              <a:rPr lang="en-US" dirty="0"/>
              <a:t>Request reimbursement</a:t>
            </a:r>
          </a:p>
          <a:p>
            <a:r>
              <a:rPr lang="en-US" dirty="0"/>
              <a:t>Expense eligibility check</a:t>
            </a:r>
          </a:p>
          <a:p>
            <a:r>
              <a:rPr lang="en-US" dirty="0"/>
              <a:t>Mobile card lock if BASIC card is lost or stolen</a:t>
            </a:r>
          </a:p>
        </p:txBody>
      </p:sp>
      <p:pic>
        <p:nvPicPr>
          <p:cNvPr id="5" name="Picture 4" descr="A close up of a sign&#10;&#10;Description automatically generated">
            <a:extLst>
              <a:ext uri="{FF2B5EF4-FFF2-40B4-BE49-F238E27FC236}">
                <a16:creationId xmlns:a16="http://schemas.microsoft.com/office/drawing/2014/main" id="{34440635-5A0D-48B1-A292-2B04D80C4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7309" y="1469447"/>
            <a:ext cx="2438963" cy="4292574"/>
          </a:xfrm>
          <a:prstGeom prst="rect">
            <a:avLst/>
          </a:prstGeom>
        </p:spPr>
      </p:pic>
      <p:pic>
        <p:nvPicPr>
          <p:cNvPr id="6" name="Picture 5" descr="A close up of a logo&#10;&#10;Description automatically generated">
            <a:extLst>
              <a:ext uri="{FF2B5EF4-FFF2-40B4-BE49-F238E27FC236}">
                <a16:creationId xmlns:a16="http://schemas.microsoft.com/office/drawing/2014/main" id="{81440EAB-61C2-4438-A0EE-35CE5EE23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1088" y="4459995"/>
            <a:ext cx="1577260" cy="102364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811FEC6-4F5B-4AC0-AF0C-DF03F83262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1088" y="3583087"/>
            <a:ext cx="711389" cy="711389"/>
          </a:xfrm>
          <a:prstGeom prst="rect">
            <a:avLst/>
          </a:prstGeom>
        </p:spPr>
      </p:pic>
    </p:spTree>
    <p:extLst>
      <p:ext uri="{BB962C8B-B14F-4D97-AF65-F5344CB8AC3E}">
        <p14:creationId xmlns:p14="http://schemas.microsoft.com/office/powerpoint/2010/main" val="11613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Important Card Information</a:t>
            </a:r>
          </a:p>
        </p:txBody>
      </p:sp>
      <p:sp>
        <p:nvSpPr>
          <p:cNvPr id="3" name="Content Placeholder 2"/>
          <p:cNvSpPr>
            <a:spLocks noGrp="1"/>
          </p:cNvSpPr>
          <p:nvPr>
            <p:ph idx="1"/>
          </p:nvPr>
        </p:nvSpPr>
        <p:spPr/>
        <p:txBody>
          <a:bodyPr>
            <a:normAutofit/>
          </a:bodyPr>
          <a:lstStyle/>
          <a:p>
            <a:r>
              <a:rPr lang="en-US" dirty="0"/>
              <a:t>We have a 93% auto substantiation rate for debit card purchases</a:t>
            </a:r>
          </a:p>
          <a:p>
            <a:r>
              <a:rPr lang="en-US" dirty="0"/>
              <a:t>In some instances, participants will need to submit itemized documentation of their BASIC Card purchases</a:t>
            </a:r>
          </a:p>
          <a:p>
            <a:r>
              <a:rPr lang="en-US" b="1">
                <a:solidFill>
                  <a:srgbClr val="2E5770"/>
                </a:solidFill>
              </a:rPr>
              <a:t>In </a:t>
            </a:r>
            <a:r>
              <a:rPr lang="en-US" b="1" dirty="0">
                <a:solidFill>
                  <a:srgbClr val="2E5770"/>
                </a:solidFill>
              </a:rPr>
              <a:t>all cases, itemized documentation for </a:t>
            </a:r>
            <a:br>
              <a:rPr lang="en-US" b="1" dirty="0">
                <a:solidFill>
                  <a:srgbClr val="2E5770"/>
                </a:solidFill>
              </a:rPr>
            </a:br>
            <a:r>
              <a:rPr lang="en-US" b="1" dirty="0">
                <a:solidFill>
                  <a:srgbClr val="2E5770"/>
                </a:solidFill>
              </a:rPr>
              <a:t>transactions should be kept</a:t>
            </a:r>
          </a:p>
          <a:p>
            <a:endParaRPr lang="en-US" dirty="0"/>
          </a:p>
          <a:p>
            <a:endParaRPr lang="en-US" dirty="0"/>
          </a:p>
        </p:txBody>
      </p:sp>
      <p:grpSp>
        <p:nvGrpSpPr>
          <p:cNvPr id="6" name="Group 5">
            <a:extLst>
              <a:ext uri="{FF2B5EF4-FFF2-40B4-BE49-F238E27FC236}">
                <a16:creationId xmlns:a16="http://schemas.microsoft.com/office/drawing/2014/main" id="{C902AE28-BD80-4F96-9B0D-B6119E855A58}"/>
              </a:ext>
            </a:extLst>
          </p:cNvPr>
          <p:cNvGrpSpPr/>
          <p:nvPr/>
        </p:nvGrpSpPr>
        <p:grpSpPr>
          <a:xfrm>
            <a:off x="9879912" y="186252"/>
            <a:ext cx="2107769" cy="2107769"/>
            <a:chOff x="1105338" y="1208869"/>
            <a:chExt cx="2107769" cy="2107769"/>
          </a:xfrm>
        </p:grpSpPr>
        <p:sp>
          <p:nvSpPr>
            <p:cNvPr id="4" name="Oval 3"/>
            <p:cNvSpPr/>
            <p:nvPr/>
          </p:nvSpPr>
          <p:spPr>
            <a:xfrm>
              <a:off x="1105338" y="1208869"/>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203870" y="1268915"/>
              <a:ext cx="1829217" cy="1829217"/>
            </a:xfrm>
            <a:prstGeom prst="rect">
              <a:avLst/>
            </a:prstGeom>
          </p:spPr>
        </p:pic>
      </p:grpSp>
    </p:spTree>
    <p:extLst>
      <p:ext uri="{BB962C8B-B14F-4D97-AF65-F5344CB8AC3E}">
        <p14:creationId xmlns:p14="http://schemas.microsoft.com/office/powerpoint/2010/main" val="83135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Medical </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Flexible Spending Accounts</a:t>
            </a:r>
          </a:p>
        </p:txBody>
      </p:sp>
    </p:spTree>
    <p:extLst>
      <p:ext uri="{BB962C8B-B14F-4D97-AF65-F5344CB8AC3E}">
        <p14:creationId xmlns:p14="http://schemas.microsoft.com/office/powerpoint/2010/main" val="305045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FSA?</a:t>
            </a:r>
          </a:p>
        </p:txBody>
      </p:sp>
      <p:sp>
        <p:nvSpPr>
          <p:cNvPr id="2" name="Content Placeholder 1"/>
          <p:cNvSpPr>
            <a:spLocks noGrp="1"/>
          </p:cNvSpPr>
          <p:nvPr>
            <p:ph idx="1"/>
          </p:nvPr>
        </p:nvSpPr>
        <p:spPr/>
        <p:txBody>
          <a:bodyPr/>
          <a:lstStyle/>
          <a:p>
            <a:r>
              <a:rPr lang="en-US" dirty="0"/>
              <a:t>A Flexible Spending Arrangement (FSA) is a benefit program that reimburses specified, incurred expenses with pre-tax dollars</a:t>
            </a:r>
          </a:p>
          <a:p>
            <a:pPr lvl="1"/>
            <a:r>
              <a:rPr lang="en-US" dirty="0"/>
              <a:t>Medical FSAs are governed under §125 of the Code</a:t>
            </a:r>
          </a:p>
          <a:p>
            <a:pPr lvl="1"/>
            <a:r>
              <a:rPr lang="en-US" dirty="0"/>
              <a:t>Dependent Care FSAs are governed under §129 of the Code</a:t>
            </a:r>
          </a:p>
          <a:p>
            <a:r>
              <a:rPr lang="en-US" dirty="0"/>
              <a:t>Employee contributions to FSAs must be made through a Section 125 cafeteria plan through their employer</a:t>
            </a:r>
          </a:p>
        </p:txBody>
      </p:sp>
    </p:spTree>
    <p:extLst>
      <p:ext uri="{BB962C8B-B14F-4D97-AF65-F5344CB8AC3E}">
        <p14:creationId xmlns:p14="http://schemas.microsoft.com/office/powerpoint/2010/main" val="123325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19800" y="365125"/>
          <a:ext cx="5740401" cy="637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How Does It Work?</a:t>
            </a:r>
          </a:p>
        </p:txBody>
      </p:sp>
      <p:sp>
        <p:nvSpPr>
          <p:cNvPr id="6" name="Content Placeholder 5"/>
          <p:cNvSpPr>
            <a:spLocks noGrp="1"/>
          </p:cNvSpPr>
          <p:nvPr>
            <p:ph idx="1"/>
          </p:nvPr>
        </p:nvSpPr>
        <p:spPr>
          <a:xfrm>
            <a:off x="838200" y="1825625"/>
            <a:ext cx="5257800" cy="4178665"/>
          </a:xfrm>
        </p:spPr>
        <p:txBody>
          <a:bodyPr>
            <a:normAutofit fontScale="77500" lnSpcReduction="20000"/>
          </a:bodyPr>
          <a:lstStyle/>
          <a:p>
            <a:r>
              <a:rPr lang="en-US" dirty="0"/>
              <a:t>Employees elect a set amount for medical expenses and a separate amount for dependent care expenses. </a:t>
            </a:r>
          </a:p>
          <a:p>
            <a:r>
              <a:rPr lang="en-US" dirty="0"/>
              <a:t>Every dollar you put in your FSA plan is </a:t>
            </a:r>
            <a:r>
              <a:rPr lang="en-US" sz="3900" b="1" dirty="0">
                <a:solidFill>
                  <a:srgbClr val="72B600"/>
                </a:solidFill>
              </a:rPr>
              <a:t>Tax Free</a:t>
            </a:r>
          </a:p>
          <a:p>
            <a:r>
              <a:rPr lang="en-US" dirty="0"/>
              <a:t>You do not pay:</a:t>
            </a:r>
          </a:p>
          <a:p>
            <a:pPr lvl="1"/>
            <a:r>
              <a:rPr lang="en-US" dirty="0"/>
              <a:t>Federal Taxes</a:t>
            </a:r>
          </a:p>
          <a:p>
            <a:pPr lvl="1"/>
            <a:r>
              <a:rPr lang="en-US" dirty="0"/>
              <a:t>State Taxes </a:t>
            </a:r>
            <a:br>
              <a:rPr lang="en-US" dirty="0"/>
            </a:br>
            <a:r>
              <a:rPr lang="en-US" dirty="0"/>
              <a:t>(and local taxes if applicable)</a:t>
            </a:r>
          </a:p>
          <a:p>
            <a:pPr lvl="1"/>
            <a:r>
              <a:rPr lang="en-US" dirty="0"/>
              <a:t>Social Security and Medicare Taxes</a:t>
            </a:r>
          </a:p>
          <a:p>
            <a:endParaRPr lang="en-US" dirty="0"/>
          </a:p>
        </p:txBody>
      </p:sp>
    </p:spTree>
    <p:extLst>
      <p:ext uri="{BB962C8B-B14F-4D97-AF65-F5344CB8AC3E}">
        <p14:creationId xmlns:p14="http://schemas.microsoft.com/office/powerpoint/2010/main" val="289639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dirty="0">
                <a:latin typeface="Arial" panose="020B0604020202020204" pitchFamily="34" charset="0"/>
                <a:cs typeface="Arial" panose="020B0604020202020204" pitchFamily="34" charset="0"/>
              </a:rPr>
              <a:t>How Much Can I Save?</a:t>
            </a:r>
          </a:p>
        </p:txBody>
      </p:sp>
      <p:graphicFrame>
        <p:nvGraphicFramePr>
          <p:cNvPr id="44081" name="Group 49"/>
          <p:cNvGraphicFramePr>
            <a:graphicFrameLocks noGrp="1"/>
          </p:cNvGraphicFramePr>
          <p:nvPr>
            <p:ph idx="1"/>
          </p:nvPr>
        </p:nvGraphicFramePr>
        <p:xfrm>
          <a:off x="838200" y="1825625"/>
          <a:ext cx="10515599" cy="3493799"/>
        </p:xfrm>
        <a:graphic>
          <a:graphicData uri="http://schemas.openxmlformats.org/drawingml/2006/table">
            <a:tbl>
              <a:tblPr/>
              <a:tblGrid>
                <a:gridCol w="4641523">
                  <a:extLst>
                    <a:ext uri="{9D8B030D-6E8A-4147-A177-3AD203B41FA5}">
                      <a16:colId xmlns:a16="http://schemas.microsoft.com/office/drawing/2014/main" val="20000"/>
                    </a:ext>
                  </a:extLst>
                </a:gridCol>
                <a:gridCol w="2749698">
                  <a:extLst>
                    <a:ext uri="{9D8B030D-6E8A-4147-A177-3AD203B41FA5}">
                      <a16:colId xmlns:a16="http://schemas.microsoft.com/office/drawing/2014/main" val="20001"/>
                    </a:ext>
                  </a:extLst>
                </a:gridCol>
                <a:gridCol w="3124378">
                  <a:extLst>
                    <a:ext uri="{9D8B030D-6E8A-4147-A177-3AD203B41FA5}">
                      <a16:colId xmlns:a16="http://schemas.microsoft.com/office/drawing/2014/main" val="20002"/>
                    </a:ext>
                  </a:extLst>
                </a:gridCol>
              </a:tblGrid>
              <a:tr h="8252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Out-of-Pocket Expenses</a:t>
                      </a:r>
                    </a:p>
                  </a:txBody>
                  <a:tcPr marL="117933" marR="1179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Annual Average</a:t>
                      </a:r>
                    </a:p>
                  </a:txBody>
                  <a:tcPr marL="117933" marR="1179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Taxes Saved </a:t>
                      </a:r>
                      <a:b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17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(27% Tax Bracket)</a:t>
                      </a:r>
                    </a:p>
                  </a:txBody>
                  <a:tcPr marL="117933" marR="1179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extLst>
                  <a:ext uri="{0D108BD9-81ED-4DB2-BD59-A6C34878D82A}">
                    <a16:rowId xmlns:a16="http://schemas.microsoft.com/office/drawing/2014/main" val="10000"/>
                  </a:ext>
                </a:extLst>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Physician</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$940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$254</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Co-Pay</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$127</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RX</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$660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$178</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Outpatient Hospital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$430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$116</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Medical Total: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$2500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$675</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Dependent Care:</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$5000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$1350</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Grand Total: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$7500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$2025</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4070" name="Rectangle 38"/>
          <p:cNvSpPr>
            <a:spLocks noChangeArrowheads="1"/>
          </p:cNvSpPr>
          <p:nvPr/>
        </p:nvSpPr>
        <p:spPr bwMode="auto">
          <a:xfrm>
            <a:off x="3029527" y="5502564"/>
            <a:ext cx="6705600" cy="777875"/>
          </a:xfrm>
          <a:prstGeom prst="rect">
            <a:avLst/>
          </a:prstGeom>
          <a:noFill/>
          <a:ln w="9525">
            <a:noFill/>
            <a:miter lim="800000"/>
            <a:headEnd/>
            <a:tailEnd/>
          </a:ln>
          <a:effectLst/>
        </p:spPr>
        <p:txBody>
          <a:bodyPr>
            <a:spAutoFit/>
          </a:bodyPr>
          <a:lstStyle/>
          <a:p>
            <a:pPr algn="ctr"/>
            <a:r>
              <a:rPr lang="en-US" b="1" dirty="0">
                <a:solidFill>
                  <a:schemeClr val="tx2"/>
                </a:solidFill>
                <a:latin typeface="Arial" panose="020B0604020202020204" pitchFamily="34" charset="0"/>
                <a:cs typeface="Arial" panose="020B0604020202020204" pitchFamily="34" charset="0"/>
              </a:rPr>
              <a:t>You could save up to $2,025 per year or more.*</a:t>
            </a:r>
          </a:p>
          <a:p>
            <a:pPr algn="ctr"/>
            <a:r>
              <a:rPr lang="en-US" sz="900" b="1" dirty="0">
                <a:solidFill>
                  <a:schemeClr val="tx2"/>
                </a:solidFill>
                <a:latin typeface="Arial" panose="020B0604020202020204" pitchFamily="34" charset="0"/>
                <a:cs typeface="Arial" panose="020B0604020202020204" pitchFamily="34" charset="0"/>
              </a:rPr>
              <a:t>*Depends on Tax Bracket</a:t>
            </a:r>
          </a:p>
          <a:p>
            <a:pPr algn="ctr"/>
            <a:r>
              <a:rPr lang="en-US" b="1" dirty="0">
                <a:solidFill>
                  <a:schemeClr val="tx2"/>
                </a:solidFill>
              </a:rPr>
              <a:t> </a:t>
            </a:r>
          </a:p>
        </p:txBody>
      </p:sp>
    </p:spTree>
    <p:extLst>
      <p:ext uri="{BB962C8B-B14F-4D97-AF65-F5344CB8AC3E}">
        <p14:creationId xmlns:p14="http://schemas.microsoft.com/office/powerpoint/2010/main" val="30618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081"/>
                                        </p:tgtEl>
                                        <p:attrNameLst>
                                          <p:attrName>style.visibility</p:attrName>
                                        </p:attrNameLst>
                                      </p:cBhvr>
                                      <p:to>
                                        <p:strVal val="visible"/>
                                      </p:to>
                                    </p:set>
                                    <p:anim calcmode="lin" valueType="num">
                                      <p:cBhvr additive="base">
                                        <p:cTn id="7" dur="500" fill="hold"/>
                                        <p:tgtEl>
                                          <p:spTgt spid="44081"/>
                                        </p:tgtEl>
                                        <p:attrNameLst>
                                          <p:attrName>ppt_x</p:attrName>
                                        </p:attrNameLst>
                                      </p:cBhvr>
                                      <p:tavLst>
                                        <p:tav tm="0">
                                          <p:val>
                                            <p:strVal val="0-#ppt_w/2"/>
                                          </p:val>
                                        </p:tav>
                                        <p:tav tm="100000">
                                          <p:val>
                                            <p:strVal val="#ppt_x"/>
                                          </p:val>
                                        </p:tav>
                                      </p:tavLst>
                                    </p:anim>
                                    <p:anim calcmode="lin" valueType="num">
                                      <p:cBhvr additive="base">
                                        <p:cTn id="8" dur="500" fill="hold"/>
                                        <p:tgtEl>
                                          <p:spTgt spid="44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Eligibility</a:t>
            </a:r>
          </a:p>
        </p:txBody>
      </p:sp>
      <p:sp>
        <p:nvSpPr>
          <p:cNvPr id="2" name="Content Placeholder 1"/>
          <p:cNvSpPr>
            <a:spLocks noGrp="1"/>
          </p:cNvSpPr>
          <p:nvPr>
            <p:ph idx="1"/>
          </p:nvPr>
        </p:nvSpPr>
        <p:spPr/>
        <p:txBody>
          <a:bodyPr>
            <a:normAutofit fontScale="92500" lnSpcReduction="10000"/>
          </a:bodyPr>
          <a:lstStyle/>
          <a:p>
            <a:r>
              <a:rPr lang="en-US" dirty="0"/>
              <a:t>Employees do not need to be on the employer’s health plan in order to participate in FSA plans</a:t>
            </a:r>
          </a:p>
          <a:p>
            <a:r>
              <a:rPr lang="en-US" dirty="0"/>
              <a:t>Medical expenses can be incurred by the employee, spouse, employee’s children, who have not attained age 27 as of the end of the taxable year, or the employee’s other “tax dependents”</a:t>
            </a:r>
          </a:p>
          <a:p>
            <a:r>
              <a:rPr lang="en-US" dirty="0"/>
              <a:t>Expenses must be incurred after the employee was a medical FSA participant</a:t>
            </a:r>
          </a:p>
          <a:p>
            <a:r>
              <a:rPr lang="en-US" dirty="0"/>
              <a:t>Expenses must be incurred during the plan year</a:t>
            </a:r>
          </a:p>
        </p:txBody>
      </p:sp>
    </p:spTree>
    <p:extLst>
      <p:ext uri="{BB962C8B-B14F-4D97-AF65-F5344CB8AC3E}">
        <p14:creationId xmlns:p14="http://schemas.microsoft.com/office/powerpoint/2010/main" val="219646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FSA Plan</a:t>
            </a:r>
          </a:p>
        </p:txBody>
      </p:sp>
      <p:sp>
        <p:nvSpPr>
          <p:cNvPr id="2" name="Content Placeholder 1"/>
          <p:cNvSpPr>
            <a:spLocks noGrp="1"/>
          </p:cNvSpPr>
          <p:nvPr>
            <p:ph idx="1"/>
          </p:nvPr>
        </p:nvSpPr>
        <p:spPr/>
        <p:txBody>
          <a:bodyPr>
            <a:normAutofit/>
          </a:bodyPr>
          <a:lstStyle/>
          <a:p>
            <a:r>
              <a:rPr lang="en-US" b="1" dirty="0">
                <a:solidFill>
                  <a:srgbClr val="2E5770"/>
                </a:solidFill>
              </a:rPr>
              <a:t>Plan year: </a:t>
            </a:r>
            <a:r>
              <a:rPr lang="en-US" b="1" dirty="0">
                <a:solidFill>
                  <a:srgbClr val="2E5770"/>
                </a:solidFill>
                <a:highlight>
                  <a:srgbClr val="FFFF00"/>
                </a:highlight>
              </a:rPr>
              <a:t> XXXXXXX             </a:t>
            </a:r>
          </a:p>
          <a:p>
            <a:r>
              <a:rPr lang="en-US" b="1" dirty="0">
                <a:solidFill>
                  <a:srgbClr val="2E5770"/>
                </a:solidFill>
              </a:rPr>
              <a:t>Maximum medical election:  </a:t>
            </a:r>
            <a:r>
              <a:rPr lang="en-US" b="1" dirty="0">
                <a:solidFill>
                  <a:srgbClr val="2E5770"/>
                </a:solidFill>
                <a:highlight>
                  <a:srgbClr val="FFFF00"/>
                </a:highlight>
              </a:rPr>
              <a:t>XXXXXXXX </a:t>
            </a:r>
            <a:r>
              <a:rPr lang="en-US" b="1" dirty="0">
                <a:solidFill>
                  <a:srgbClr val="2E5770"/>
                </a:solidFill>
              </a:rPr>
              <a:t>         </a:t>
            </a:r>
          </a:p>
          <a:p>
            <a:r>
              <a:rPr lang="en-US" b="1" dirty="0">
                <a:solidFill>
                  <a:srgbClr val="2E5770"/>
                </a:solidFill>
              </a:rPr>
              <a:t>Use-it-or-lose-it: </a:t>
            </a:r>
            <a:r>
              <a:rPr lang="en-US" dirty="0"/>
              <a:t>Unused contributions remaining at the end of the year will be forfeited by the participant </a:t>
            </a:r>
          </a:p>
          <a:p>
            <a:endParaRPr lang="en-US" dirty="0"/>
          </a:p>
          <a:p>
            <a:pPr marL="630936" lvl="2" indent="0">
              <a:buNone/>
            </a:pPr>
            <a:endParaRPr lang="en-US" dirty="0"/>
          </a:p>
        </p:txBody>
      </p:sp>
    </p:spTree>
    <p:extLst>
      <p:ext uri="{BB962C8B-B14F-4D97-AF65-F5344CB8AC3E}">
        <p14:creationId xmlns:p14="http://schemas.microsoft.com/office/powerpoint/2010/main" val="3331137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9F1C-B4CD-4420-9412-00707A42497E}"/>
              </a:ext>
            </a:extLst>
          </p:cNvPr>
          <p:cNvSpPr>
            <a:spLocks noGrp="1"/>
          </p:cNvSpPr>
          <p:nvPr>
            <p:ph type="title"/>
          </p:nvPr>
        </p:nvSpPr>
        <p:spPr/>
        <p:txBody>
          <a:bodyPr/>
          <a:lstStyle/>
          <a:p>
            <a:r>
              <a:rPr lang="en-US" dirty="0"/>
              <a:t>Your FSA Plan - continued</a:t>
            </a:r>
          </a:p>
        </p:txBody>
      </p:sp>
      <p:sp>
        <p:nvSpPr>
          <p:cNvPr id="3" name="Content Placeholder 2">
            <a:extLst>
              <a:ext uri="{FF2B5EF4-FFF2-40B4-BE49-F238E27FC236}">
                <a16:creationId xmlns:a16="http://schemas.microsoft.com/office/drawing/2014/main" id="{C9091A5D-B4D6-4F4B-86E3-7EE90D3B816D}"/>
              </a:ext>
            </a:extLst>
          </p:cNvPr>
          <p:cNvSpPr>
            <a:spLocks noGrp="1"/>
          </p:cNvSpPr>
          <p:nvPr>
            <p:ph idx="1"/>
          </p:nvPr>
        </p:nvSpPr>
        <p:spPr/>
        <p:txBody>
          <a:bodyPr>
            <a:normAutofit fontScale="92500"/>
          </a:bodyPr>
          <a:lstStyle/>
          <a:p>
            <a:pPr fontAlgn="base"/>
            <a:r>
              <a:rPr lang="en-US" b="1" dirty="0">
                <a:solidFill>
                  <a:srgbClr val="2E5770"/>
                </a:solidFill>
              </a:rPr>
              <a:t>Medical</a:t>
            </a:r>
          </a:p>
          <a:p>
            <a:pPr lvl="1" fontAlgn="base"/>
            <a:r>
              <a:rPr lang="en-US" b="1" dirty="0">
                <a:solidFill>
                  <a:srgbClr val="2E5770"/>
                </a:solidFill>
                <a:highlight>
                  <a:srgbClr val="FFFF00"/>
                </a:highlight>
              </a:rPr>
              <a:t>Grace Period </a:t>
            </a:r>
            <a:r>
              <a:rPr lang="en-US" dirty="0">
                <a:solidFill>
                  <a:srgbClr val="2E5770"/>
                </a:solidFill>
                <a:highlight>
                  <a:srgbClr val="FFFF00"/>
                </a:highlight>
              </a:rPr>
              <a:t>- </a:t>
            </a:r>
            <a:r>
              <a:rPr lang="en-US" dirty="0">
                <a:highlight>
                  <a:srgbClr val="FFFF00"/>
                </a:highlight>
              </a:rPr>
              <a:t>up to two and one-half months after the end of the plan year to use funds in an FSA. Claims may be submitted for expenses incurred during the plan year and during the grace period. Grace periods are permissible for all types of FSAs.</a:t>
            </a:r>
          </a:p>
          <a:p>
            <a:pPr lvl="1" fontAlgn="base"/>
            <a:r>
              <a:rPr lang="en-US" b="1" dirty="0">
                <a:solidFill>
                  <a:srgbClr val="2E5770"/>
                </a:solidFill>
                <a:highlight>
                  <a:srgbClr val="FFFF00"/>
                </a:highlight>
              </a:rPr>
              <a:t>Carryover</a:t>
            </a:r>
            <a:r>
              <a:rPr lang="en-US" dirty="0">
                <a:solidFill>
                  <a:srgbClr val="2E5770"/>
                </a:solidFill>
                <a:highlight>
                  <a:srgbClr val="FFFF00"/>
                </a:highlight>
              </a:rPr>
              <a:t> - </a:t>
            </a:r>
            <a:r>
              <a:rPr lang="en-US" dirty="0">
                <a:highlight>
                  <a:srgbClr val="FFFF00"/>
                </a:highlight>
              </a:rPr>
              <a:t>allows participants to roll over $550 from one plan year to the next. The </a:t>
            </a:r>
            <a:r>
              <a:rPr lang="en-US">
                <a:highlight>
                  <a:srgbClr val="FFFF00"/>
                </a:highlight>
              </a:rPr>
              <a:t>$550 </a:t>
            </a:r>
            <a:r>
              <a:rPr lang="en-US" dirty="0">
                <a:highlight>
                  <a:srgbClr val="FFFF00"/>
                </a:highlight>
              </a:rPr>
              <a:t>is not calculated into the IRS maximum contribution. </a:t>
            </a:r>
          </a:p>
          <a:p>
            <a:pPr lvl="1" fontAlgn="base"/>
            <a:r>
              <a:rPr lang="en-US" b="1" dirty="0">
                <a:solidFill>
                  <a:srgbClr val="2E5770"/>
                </a:solidFill>
                <a:highlight>
                  <a:srgbClr val="FFFF00"/>
                </a:highlight>
              </a:rPr>
              <a:t>Run Out Period </a:t>
            </a:r>
            <a:r>
              <a:rPr lang="en-US" dirty="0">
                <a:solidFill>
                  <a:srgbClr val="2E5770"/>
                </a:solidFill>
                <a:highlight>
                  <a:srgbClr val="FFFF00"/>
                </a:highlight>
              </a:rPr>
              <a:t>- </a:t>
            </a:r>
            <a:r>
              <a:rPr lang="en-US" dirty="0">
                <a:highlight>
                  <a:srgbClr val="FFFF00"/>
                </a:highlight>
              </a:rPr>
              <a:t>is the time available following the end of the plan year in which people can submit expense. Can be added to the above options. </a:t>
            </a:r>
          </a:p>
          <a:p>
            <a:pPr fontAlgn="base"/>
            <a:endParaRPr lang="en-US" dirty="0"/>
          </a:p>
          <a:p>
            <a:endParaRPr lang="en-US" dirty="0"/>
          </a:p>
        </p:txBody>
      </p:sp>
    </p:spTree>
    <p:extLst>
      <p:ext uri="{BB962C8B-B14F-4D97-AF65-F5344CB8AC3E}">
        <p14:creationId xmlns:p14="http://schemas.microsoft.com/office/powerpoint/2010/main" val="47637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7B45-1329-4FAC-AC46-52830C59FE84}"/>
              </a:ext>
            </a:extLst>
          </p:cNvPr>
          <p:cNvSpPr>
            <a:spLocks noGrp="1"/>
          </p:cNvSpPr>
          <p:nvPr>
            <p:ph type="title"/>
          </p:nvPr>
        </p:nvSpPr>
        <p:spPr/>
        <p:txBody>
          <a:bodyPr/>
          <a:lstStyle/>
          <a:p>
            <a:r>
              <a:rPr lang="en-US" b="1" dirty="0"/>
              <a:t>Consolidated Appropriations Act, 2021</a:t>
            </a:r>
            <a:endParaRPr lang="en-US" dirty="0"/>
          </a:p>
        </p:txBody>
      </p:sp>
      <p:sp>
        <p:nvSpPr>
          <p:cNvPr id="3" name="Content Placeholder 2">
            <a:extLst>
              <a:ext uri="{FF2B5EF4-FFF2-40B4-BE49-F238E27FC236}">
                <a16:creationId xmlns:a16="http://schemas.microsoft.com/office/drawing/2014/main" id="{117F78F2-7A49-45DE-B36E-E8B262EAF957}"/>
              </a:ext>
            </a:extLst>
          </p:cNvPr>
          <p:cNvSpPr>
            <a:spLocks noGrp="1"/>
          </p:cNvSpPr>
          <p:nvPr>
            <p:ph idx="1"/>
          </p:nvPr>
        </p:nvSpPr>
        <p:spPr/>
        <p:txBody>
          <a:bodyPr>
            <a:normAutofit fontScale="92500"/>
          </a:bodyPr>
          <a:lstStyle/>
          <a:p>
            <a:r>
              <a:rPr lang="en-US" dirty="0">
                <a:highlight>
                  <a:srgbClr val="FFFF00"/>
                </a:highlight>
              </a:rPr>
              <a:t>Permits any amount of unused contributions from plan years ending in 2020 and/or 2021 to be carried over into the next plan year. </a:t>
            </a:r>
          </a:p>
          <a:p>
            <a:pPr lvl="1"/>
            <a:r>
              <a:rPr lang="en-US" b="1" dirty="0">
                <a:highlight>
                  <a:srgbClr val="FFFF00"/>
                </a:highlight>
              </a:rPr>
              <a:t>Note: </a:t>
            </a:r>
            <a:r>
              <a:rPr lang="en-US" dirty="0">
                <a:highlight>
                  <a:srgbClr val="FFFF00"/>
                </a:highlight>
              </a:rPr>
              <a:t>The carryover amount will not be subject to the annual IRS contribution limit for that plan year, even if the combined total with plan election exceeds the limit.</a:t>
            </a:r>
          </a:p>
          <a:p>
            <a:r>
              <a:rPr lang="en-US" dirty="0">
                <a:highlight>
                  <a:srgbClr val="FFFF00"/>
                </a:highlight>
              </a:rPr>
              <a:t>The grace period for participants to request reimbursements from their remaining balances has been extended for up to 12 months after plan year-end for plans ending in 2020 and/or 2021.</a:t>
            </a:r>
          </a:p>
          <a:p>
            <a:endParaRPr lang="en-US" dirty="0"/>
          </a:p>
        </p:txBody>
      </p:sp>
    </p:spTree>
    <p:extLst>
      <p:ext uri="{BB962C8B-B14F-4D97-AF65-F5344CB8AC3E}">
        <p14:creationId xmlns:p14="http://schemas.microsoft.com/office/powerpoint/2010/main" val="340561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1850-1C94-49B1-B540-C88374DC0FB0}"/>
              </a:ext>
            </a:extLst>
          </p:cNvPr>
          <p:cNvSpPr>
            <a:spLocks noGrp="1"/>
          </p:cNvSpPr>
          <p:nvPr>
            <p:ph type="ctrTitle"/>
          </p:nvPr>
        </p:nvSpPr>
        <p:spPr>
          <a:xfrm>
            <a:off x="0" y="2115197"/>
            <a:ext cx="12192000" cy="2387600"/>
          </a:xfrm>
        </p:spPr>
        <p:txBody>
          <a:bodyPr/>
          <a:lstStyle/>
          <a:p>
            <a:r>
              <a:rPr lang="en-US" sz="5400" dirty="0"/>
              <a:t>Consumer Driven Accounts (CDA)</a:t>
            </a:r>
            <a:br>
              <a:rPr lang="en-US" sz="5400" dirty="0"/>
            </a:br>
            <a:r>
              <a:rPr lang="en-US" sz="4000" i="1" dirty="0"/>
              <a:t>Benefit Account Enrollment</a:t>
            </a:r>
            <a:endParaRPr lang="en-US" i="1" dirty="0"/>
          </a:p>
        </p:txBody>
      </p:sp>
      <p:sp>
        <p:nvSpPr>
          <p:cNvPr id="3" name="Subtitle 2"/>
          <p:cNvSpPr>
            <a:spLocks noGrp="1"/>
          </p:cNvSpPr>
          <p:nvPr>
            <p:ph type="subTitle" idx="1"/>
          </p:nvPr>
        </p:nvSpPr>
        <p:spPr/>
        <p:txBody>
          <a:bodyPr>
            <a:normAutofit fontScale="85000" lnSpcReduction="20000"/>
          </a:bodyPr>
          <a:lstStyle/>
          <a:p>
            <a:r>
              <a:rPr lang="en-US" dirty="0">
                <a:cs typeface="Arial" panose="020B0604020202020204" pitchFamily="34" charset="0"/>
              </a:rPr>
              <a:t>BASIC </a:t>
            </a:r>
            <a:r>
              <a:rPr lang="en-US" sz="2800" dirty="0">
                <a:cs typeface="Arial" panose="020B0604020202020204" pitchFamily="34" charset="0"/>
              </a:rPr>
              <a:t>|</a:t>
            </a:r>
            <a:r>
              <a:rPr lang="en-US" dirty="0">
                <a:cs typeface="Arial" panose="020B0604020202020204" pitchFamily="34" charset="0"/>
              </a:rPr>
              <a:t> www.basiconline.com</a:t>
            </a:r>
          </a:p>
        </p:txBody>
      </p:sp>
    </p:spTree>
    <p:extLst>
      <p:ext uri="{BB962C8B-B14F-4D97-AF65-F5344CB8AC3E}">
        <p14:creationId xmlns:p14="http://schemas.microsoft.com/office/powerpoint/2010/main" val="23976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7B45-1329-4FAC-AC46-52830C59FE84}"/>
              </a:ext>
            </a:extLst>
          </p:cNvPr>
          <p:cNvSpPr>
            <a:spLocks noGrp="1"/>
          </p:cNvSpPr>
          <p:nvPr>
            <p:ph type="title"/>
          </p:nvPr>
        </p:nvSpPr>
        <p:spPr/>
        <p:txBody>
          <a:bodyPr/>
          <a:lstStyle/>
          <a:p>
            <a:r>
              <a:rPr lang="en-US" b="1" dirty="0"/>
              <a:t>Consolidated Appropriations Act, 2021</a:t>
            </a:r>
            <a:endParaRPr lang="en-US" dirty="0"/>
          </a:p>
        </p:txBody>
      </p:sp>
      <p:sp>
        <p:nvSpPr>
          <p:cNvPr id="3" name="Content Placeholder 2">
            <a:extLst>
              <a:ext uri="{FF2B5EF4-FFF2-40B4-BE49-F238E27FC236}">
                <a16:creationId xmlns:a16="http://schemas.microsoft.com/office/drawing/2014/main" id="{117F78F2-7A49-45DE-B36E-E8B262EAF957}"/>
              </a:ext>
            </a:extLst>
          </p:cNvPr>
          <p:cNvSpPr>
            <a:spLocks noGrp="1"/>
          </p:cNvSpPr>
          <p:nvPr>
            <p:ph idx="1"/>
          </p:nvPr>
        </p:nvSpPr>
        <p:spPr/>
        <p:txBody>
          <a:bodyPr>
            <a:normAutofit/>
          </a:bodyPr>
          <a:lstStyle/>
          <a:p>
            <a:r>
              <a:rPr lang="en-US" dirty="0">
                <a:highlight>
                  <a:srgbClr val="FFFF00"/>
                </a:highlight>
              </a:rPr>
              <a:t>Employees who cease their participation in their medical FSA during calendar years 2020 or 2021 may still incur expenses and receive reimbursements from unused contributions through the end of the plan year in which participation ceased (including any grace period, if applicable, and taking into account any extension of that grace period).</a:t>
            </a:r>
          </a:p>
        </p:txBody>
      </p:sp>
    </p:spTree>
    <p:extLst>
      <p:ext uri="{BB962C8B-B14F-4D97-AF65-F5344CB8AC3E}">
        <p14:creationId xmlns:p14="http://schemas.microsoft.com/office/powerpoint/2010/main" val="49344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Need to Know?</a:t>
            </a:r>
          </a:p>
        </p:txBody>
      </p:sp>
      <p:sp>
        <p:nvSpPr>
          <p:cNvPr id="3" name="Content Placeholder 2"/>
          <p:cNvSpPr>
            <a:spLocks noGrp="1"/>
          </p:cNvSpPr>
          <p:nvPr>
            <p:ph idx="1"/>
          </p:nvPr>
        </p:nvSpPr>
        <p:spPr/>
        <p:txBody>
          <a:bodyPr>
            <a:normAutofit/>
          </a:bodyPr>
          <a:lstStyle/>
          <a:p>
            <a:r>
              <a:rPr lang="en-US" dirty="0"/>
              <a:t>Medical FSA</a:t>
            </a:r>
          </a:p>
          <a:p>
            <a:pPr lvl="1"/>
            <a:r>
              <a:rPr lang="en-US" dirty="0"/>
              <a:t>You must sign up at open enrollment</a:t>
            </a:r>
          </a:p>
          <a:p>
            <a:pPr lvl="1"/>
            <a:r>
              <a:rPr lang="en-US" dirty="0"/>
              <a:t>You can only change your election in the event of a qualified status change (e.g., marriage, divorce, birth, adoption, or death)</a:t>
            </a:r>
          </a:p>
          <a:p>
            <a:pPr lvl="1"/>
            <a:r>
              <a:rPr lang="en-US" dirty="0"/>
              <a:t>Full annual election is available day one </a:t>
            </a:r>
          </a:p>
          <a:p>
            <a:r>
              <a:rPr lang="en-US" dirty="0"/>
              <a:t>Dependent Care FSA</a:t>
            </a:r>
          </a:p>
          <a:p>
            <a:pPr lvl="1"/>
            <a:r>
              <a:rPr lang="en-US" dirty="0"/>
              <a:t>You must sign up at open enrollment</a:t>
            </a:r>
          </a:p>
          <a:p>
            <a:pPr lvl="1"/>
            <a:r>
              <a:rPr lang="en-US" dirty="0"/>
              <a:t>You can change your election if your cost or care changes</a:t>
            </a:r>
          </a:p>
          <a:p>
            <a:pPr lvl="1"/>
            <a:r>
              <a:rPr lang="en-US" dirty="0"/>
              <a:t>Pay-as-you-go account </a:t>
            </a:r>
          </a:p>
          <a:p>
            <a:endParaRPr lang="en-US" dirty="0"/>
          </a:p>
        </p:txBody>
      </p:sp>
      <p:sp>
        <p:nvSpPr>
          <p:cNvPr id="4" name="Oval 3"/>
          <p:cNvSpPr/>
          <p:nvPr/>
        </p:nvSpPr>
        <p:spPr>
          <a:xfrm>
            <a:off x="1105338" y="1208869"/>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926" y="1227341"/>
            <a:ext cx="1829217" cy="1829217"/>
          </a:xfrm>
          <a:prstGeom prst="rect">
            <a:avLst/>
          </a:prstGeom>
        </p:spPr>
      </p:pic>
    </p:spTree>
    <p:extLst>
      <p:ext uri="{BB962C8B-B14F-4D97-AF65-F5344CB8AC3E}">
        <p14:creationId xmlns:p14="http://schemas.microsoft.com/office/powerpoint/2010/main" val="62753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t>Medical FSA Eligible Expenses</a:t>
            </a:r>
          </a:p>
        </p:txBody>
      </p:sp>
      <p:sp>
        <p:nvSpPr>
          <p:cNvPr id="41987" name="Rectangle 3"/>
          <p:cNvSpPr>
            <a:spLocks noGrp="1"/>
          </p:cNvSpPr>
          <p:nvPr>
            <p:ph sz="half" idx="1"/>
          </p:nvPr>
        </p:nvSpPr>
        <p:spPr/>
        <p:txBody>
          <a:bodyPr>
            <a:normAutofit fontScale="85000" lnSpcReduction="10000"/>
          </a:bodyPr>
          <a:lstStyle/>
          <a:p>
            <a:pPr>
              <a:lnSpc>
                <a:spcPct val="120000"/>
              </a:lnSpc>
              <a:spcBef>
                <a:spcPts val="0"/>
              </a:spcBef>
              <a:spcAft>
                <a:spcPts val="300"/>
              </a:spcAft>
            </a:pPr>
            <a:r>
              <a:rPr lang="en-US" dirty="0"/>
              <a:t>Medical, dental and vision co-pays, deductibles, and coinsurance</a:t>
            </a:r>
          </a:p>
          <a:p>
            <a:pPr>
              <a:lnSpc>
                <a:spcPct val="120000"/>
              </a:lnSpc>
              <a:spcBef>
                <a:spcPts val="0"/>
              </a:spcBef>
              <a:spcAft>
                <a:spcPts val="300"/>
              </a:spcAft>
            </a:pPr>
            <a:r>
              <a:rPr lang="fr-FR" dirty="0"/>
              <a:t>Prescriptions (</a:t>
            </a:r>
            <a:r>
              <a:rPr lang="fr-FR" dirty="0" err="1"/>
              <a:t>including</a:t>
            </a:r>
            <a:r>
              <a:rPr lang="fr-FR" dirty="0"/>
              <a:t> mail </a:t>
            </a:r>
            <a:r>
              <a:rPr lang="fr-FR" dirty="0" err="1"/>
              <a:t>order</a:t>
            </a:r>
            <a:r>
              <a:rPr lang="fr-FR" dirty="0"/>
              <a:t>)</a:t>
            </a:r>
          </a:p>
          <a:p>
            <a:pPr>
              <a:lnSpc>
                <a:spcPct val="120000"/>
              </a:lnSpc>
              <a:spcBef>
                <a:spcPts val="0"/>
              </a:spcBef>
              <a:spcAft>
                <a:spcPts val="300"/>
              </a:spcAft>
            </a:pPr>
            <a:r>
              <a:rPr lang="fr-FR" dirty="0" err="1"/>
              <a:t>Eyeglasses</a:t>
            </a:r>
            <a:r>
              <a:rPr lang="fr-FR" dirty="0"/>
              <a:t>, </a:t>
            </a:r>
            <a:r>
              <a:rPr lang="fr-FR" dirty="0" err="1"/>
              <a:t>Lasik</a:t>
            </a:r>
            <a:r>
              <a:rPr lang="fr-FR" dirty="0"/>
              <a:t>, and contact </a:t>
            </a:r>
            <a:r>
              <a:rPr lang="fr-FR" dirty="0" err="1"/>
              <a:t>lenses</a:t>
            </a:r>
            <a:endParaRPr lang="fr-FR" dirty="0"/>
          </a:p>
          <a:p>
            <a:pPr>
              <a:lnSpc>
                <a:spcPct val="120000"/>
              </a:lnSpc>
              <a:spcBef>
                <a:spcPts val="0"/>
              </a:spcBef>
              <a:spcAft>
                <a:spcPts val="300"/>
              </a:spcAft>
            </a:pPr>
            <a:r>
              <a:rPr lang="en-US" dirty="0"/>
              <a:t>Dental expenses including orthodontia</a:t>
            </a:r>
          </a:p>
          <a:p>
            <a:pPr>
              <a:lnSpc>
                <a:spcPct val="120000"/>
              </a:lnSpc>
              <a:spcBef>
                <a:spcPts val="0"/>
              </a:spcBef>
              <a:spcAft>
                <a:spcPts val="300"/>
              </a:spcAft>
            </a:pPr>
            <a:r>
              <a:rPr lang="en-US" dirty="0"/>
              <a:t>Nursing care and physical therapy</a:t>
            </a:r>
          </a:p>
          <a:p>
            <a:pPr>
              <a:lnSpc>
                <a:spcPct val="120000"/>
              </a:lnSpc>
              <a:spcBef>
                <a:spcPts val="0"/>
              </a:spcBef>
              <a:spcAft>
                <a:spcPts val="300"/>
              </a:spcAft>
            </a:pPr>
            <a:r>
              <a:rPr lang="en-US" dirty="0"/>
              <a:t>Smoking cessation programs and nicotine patches/gum</a:t>
            </a:r>
          </a:p>
          <a:p>
            <a:pPr>
              <a:lnSpc>
                <a:spcPct val="120000"/>
              </a:lnSpc>
              <a:spcBef>
                <a:spcPts val="0"/>
              </a:spcBef>
              <a:spcAft>
                <a:spcPts val="300"/>
              </a:spcAft>
            </a:pPr>
            <a:endParaRPr lang="en-US" dirty="0"/>
          </a:p>
          <a:p>
            <a:pPr>
              <a:lnSpc>
                <a:spcPct val="120000"/>
              </a:lnSpc>
              <a:spcBef>
                <a:spcPts val="0"/>
              </a:spcBef>
              <a:spcAft>
                <a:spcPts val="300"/>
              </a:spcAft>
            </a:pPr>
            <a:endParaRPr lang="en-US" dirty="0"/>
          </a:p>
          <a:p>
            <a:pPr>
              <a:lnSpc>
                <a:spcPct val="120000"/>
              </a:lnSpc>
              <a:spcBef>
                <a:spcPts val="0"/>
              </a:spcBef>
              <a:spcAft>
                <a:spcPts val="300"/>
              </a:spcAft>
            </a:pPr>
            <a:endParaRPr lang="en-US" dirty="0"/>
          </a:p>
        </p:txBody>
      </p:sp>
      <p:sp>
        <p:nvSpPr>
          <p:cNvPr id="6" name="Content Placeholder 5"/>
          <p:cNvSpPr>
            <a:spLocks noGrp="1"/>
          </p:cNvSpPr>
          <p:nvPr>
            <p:ph sz="half" idx="2"/>
          </p:nvPr>
        </p:nvSpPr>
        <p:spPr/>
        <p:txBody>
          <a:bodyPr>
            <a:normAutofit/>
          </a:bodyPr>
          <a:lstStyle/>
          <a:p>
            <a:pPr>
              <a:lnSpc>
                <a:spcPct val="100000"/>
              </a:lnSpc>
              <a:spcBef>
                <a:spcPts val="0"/>
              </a:spcBef>
              <a:spcAft>
                <a:spcPts val="300"/>
              </a:spcAft>
            </a:pPr>
            <a:r>
              <a:rPr lang="en-US" sz="2400" dirty="0"/>
              <a:t>Diabetic supplies</a:t>
            </a:r>
          </a:p>
          <a:p>
            <a:pPr>
              <a:lnSpc>
                <a:spcPct val="100000"/>
              </a:lnSpc>
              <a:spcBef>
                <a:spcPts val="0"/>
              </a:spcBef>
              <a:spcAft>
                <a:spcPts val="300"/>
              </a:spcAft>
            </a:pPr>
            <a:r>
              <a:rPr lang="en-US" sz="2400" dirty="0"/>
              <a:t>Physical impairments </a:t>
            </a:r>
          </a:p>
          <a:p>
            <a:pPr>
              <a:lnSpc>
                <a:spcPct val="100000"/>
              </a:lnSpc>
              <a:spcBef>
                <a:spcPts val="0"/>
              </a:spcBef>
              <a:spcAft>
                <a:spcPts val="300"/>
              </a:spcAft>
            </a:pPr>
            <a:r>
              <a:rPr lang="en-US" sz="2400" dirty="0"/>
              <a:t>Hearing exam, hearing aids, and special batteries</a:t>
            </a:r>
          </a:p>
          <a:p>
            <a:pPr>
              <a:lnSpc>
                <a:spcPct val="100000"/>
              </a:lnSpc>
              <a:spcAft>
                <a:spcPts val="300"/>
              </a:spcAft>
            </a:pPr>
            <a:r>
              <a:rPr lang="en-US" sz="2400" b="1" dirty="0">
                <a:solidFill>
                  <a:srgbClr val="2E5770"/>
                </a:solidFill>
              </a:rPr>
              <a:t>Expanded eligibility list can be found here:  </a:t>
            </a:r>
            <a:br>
              <a:rPr lang="en-US" sz="2400" b="1" dirty="0">
                <a:solidFill>
                  <a:srgbClr val="1F3A49"/>
                </a:solidFill>
              </a:rPr>
            </a:br>
            <a:r>
              <a:rPr lang="en-US" sz="2400" dirty="0">
                <a:solidFill>
                  <a:srgbClr val="8BB5CF"/>
                </a:solidFill>
                <a:hlinkClick r:id="rId2">
                  <a:extLst>
                    <a:ext uri="{A12FA001-AC4F-418D-AE19-62706E023703}">
                      <ahyp:hlinkClr xmlns:ahyp="http://schemas.microsoft.com/office/drawing/2018/hyperlinkcolor" val="tx"/>
                    </a:ext>
                  </a:extLst>
                </a:hlinkClick>
              </a:rPr>
              <a:t>https://www.basiconline.com/wp-content/uploads/2016/10/Flex-Eligible-List.pdf</a:t>
            </a:r>
            <a:r>
              <a:rPr lang="en-US" sz="2400" dirty="0">
                <a:solidFill>
                  <a:srgbClr val="8BB5CF"/>
                </a:solidFill>
              </a:rPr>
              <a:t> </a:t>
            </a:r>
          </a:p>
        </p:txBody>
      </p:sp>
    </p:spTree>
    <p:extLst>
      <p:ext uri="{BB962C8B-B14F-4D97-AF65-F5344CB8AC3E}">
        <p14:creationId xmlns:p14="http://schemas.microsoft.com/office/powerpoint/2010/main" val="35475478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t>FSAs Are More Flexible!</a:t>
            </a:r>
          </a:p>
        </p:txBody>
      </p:sp>
      <p:sp>
        <p:nvSpPr>
          <p:cNvPr id="41987" name="Rectangle 3"/>
          <p:cNvSpPr>
            <a:spLocks noGrp="1"/>
          </p:cNvSpPr>
          <p:nvPr>
            <p:ph sz="half" idx="1"/>
          </p:nvPr>
        </p:nvSpPr>
        <p:spPr/>
        <p:txBody>
          <a:bodyPr>
            <a:normAutofit fontScale="92500"/>
          </a:bodyPr>
          <a:lstStyle/>
          <a:p>
            <a:pPr marL="0" indent="0">
              <a:buNone/>
            </a:pPr>
            <a:r>
              <a:rPr lang="en-US" dirty="0"/>
              <a:t>Over-the-counter (OTC) medications and menstrual products are now FSA-eligible with the enactment of the CARES Act in 2020</a:t>
            </a:r>
          </a:p>
          <a:p>
            <a:r>
              <a:rPr lang="en-US" dirty="0"/>
              <a:t>OTC medicine such as pain relief, allergy pills, cough, cold, flu, and stomach remedies</a:t>
            </a:r>
          </a:p>
          <a:p>
            <a:r>
              <a:rPr lang="en-US" dirty="0"/>
              <a:t>Menstrual products including tampons, pads, liners, sponges, and cups</a:t>
            </a:r>
          </a:p>
          <a:p>
            <a:endParaRPr lang="en-US" dirty="0"/>
          </a:p>
          <a:p>
            <a:endParaRPr lang="en-US" dirty="0"/>
          </a:p>
          <a:p>
            <a:endParaRPr lang="en-US" dirty="0"/>
          </a:p>
        </p:txBody>
      </p:sp>
      <p:pic>
        <p:nvPicPr>
          <p:cNvPr id="3" name="Content Placeholder 2" descr="A close up of a logo&#10;&#10;Description automatically generated">
            <a:extLst>
              <a:ext uri="{FF2B5EF4-FFF2-40B4-BE49-F238E27FC236}">
                <a16:creationId xmlns:a16="http://schemas.microsoft.com/office/drawing/2014/main" id="{5A3FC39B-F95E-4070-91A1-913844929A9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29215"/>
            <a:ext cx="5181600" cy="3734582"/>
          </a:xfrm>
        </p:spPr>
      </p:pic>
    </p:spTree>
    <p:extLst>
      <p:ext uri="{BB962C8B-B14F-4D97-AF65-F5344CB8AC3E}">
        <p14:creationId xmlns:p14="http://schemas.microsoft.com/office/powerpoint/2010/main" val="30359613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Dependent care</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Flexible Spending Accounts</a:t>
            </a:r>
          </a:p>
        </p:txBody>
      </p:sp>
    </p:spTree>
    <p:extLst>
      <p:ext uri="{BB962C8B-B14F-4D97-AF65-F5344CB8AC3E}">
        <p14:creationId xmlns:p14="http://schemas.microsoft.com/office/powerpoint/2010/main" val="102255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Dependent Care Eligible Expenses</a:t>
            </a:r>
          </a:p>
        </p:txBody>
      </p:sp>
      <p:sp>
        <p:nvSpPr>
          <p:cNvPr id="2" name="Content Placeholder 1"/>
          <p:cNvSpPr>
            <a:spLocks noGrp="1"/>
          </p:cNvSpPr>
          <p:nvPr>
            <p:ph idx="1"/>
          </p:nvPr>
        </p:nvSpPr>
        <p:spPr/>
        <p:txBody>
          <a:bodyPr>
            <a:normAutofit fontScale="77500" lnSpcReduction="20000"/>
          </a:bodyPr>
          <a:lstStyle/>
          <a:p>
            <a:r>
              <a:rPr lang="en-US" dirty="0"/>
              <a:t>Employee and spouse, if any, must be working, looking for work, or a full-time student </a:t>
            </a:r>
          </a:p>
          <a:p>
            <a:r>
              <a:rPr lang="en-US" dirty="0"/>
              <a:t>Expenses for care of qualifying dependents (i.e., the primary purpose is to ensure the individual’s well-being and protection) </a:t>
            </a:r>
          </a:p>
          <a:p>
            <a:r>
              <a:rPr lang="en-US" dirty="0"/>
              <a:t>Qualifying dependents are:</a:t>
            </a:r>
          </a:p>
          <a:p>
            <a:pPr lvl="1"/>
            <a:r>
              <a:rPr lang="en-US" dirty="0"/>
              <a:t>A dependent child who has not attained the age of 13; or</a:t>
            </a:r>
          </a:p>
          <a:p>
            <a:pPr lvl="1"/>
            <a:r>
              <a:rPr lang="en-US" dirty="0"/>
              <a:t>A spouse or other dependent who is physically or mentally incapable of caring for himself/herself and who has the same principal residence as the participant for more than half the year</a:t>
            </a:r>
          </a:p>
          <a:p>
            <a:pPr marL="0" indent="0">
              <a:buNone/>
            </a:pPr>
            <a:r>
              <a:rPr lang="en-US" sz="2200" b="1" dirty="0">
                <a:solidFill>
                  <a:srgbClr val="2E5770"/>
                </a:solidFill>
              </a:rPr>
              <a:t>Expanded eligibility list can be found here:  </a:t>
            </a:r>
            <a:br>
              <a:rPr lang="en-US" sz="2200" b="1" dirty="0">
                <a:solidFill>
                  <a:srgbClr val="1F3A49"/>
                </a:solidFill>
              </a:rPr>
            </a:br>
            <a:r>
              <a:rPr lang="en-US" sz="2000" dirty="0">
                <a:solidFill>
                  <a:srgbClr val="0070C0"/>
                </a:solidFill>
                <a:hlinkClick r:id="rId2">
                  <a:extLst>
                    <a:ext uri="{A12FA001-AC4F-418D-AE19-62706E023703}">
                      <ahyp:hlinkClr xmlns:ahyp="http://schemas.microsoft.com/office/drawing/2018/hyperlinkcolor" val="tx"/>
                    </a:ext>
                  </a:extLst>
                </a:hlinkClick>
              </a:rPr>
              <a:t>https://www.basiconline.com/wp-content/uploads/2020/04/BASIC-Dependent-Care-FSA.pdf</a:t>
            </a:r>
            <a:r>
              <a:rPr lang="en-US" sz="2000" dirty="0">
                <a:solidFill>
                  <a:srgbClr val="0070C0"/>
                </a:solidFill>
              </a:rPr>
              <a:t> </a:t>
            </a:r>
            <a:endParaRPr lang="en-US" sz="2200" dirty="0">
              <a:solidFill>
                <a:srgbClr val="0070C0"/>
              </a:solidFill>
            </a:endParaRPr>
          </a:p>
        </p:txBody>
      </p:sp>
    </p:spTree>
    <p:extLst>
      <p:ext uri="{BB962C8B-B14F-4D97-AF65-F5344CB8AC3E}">
        <p14:creationId xmlns:p14="http://schemas.microsoft.com/office/powerpoint/2010/main" val="3290049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Documentation?</a:t>
            </a:r>
          </a:p>
        </p:txBody>
      </p:sp>
      <p:sp>
        <p:nvSpPr>
          <p:cNvPr id="3" name="Content Placeholder 2"/>
          <p:cNvSpPr>
            <a:spLocks noGrp="1"/>
          </p:cNvSpPr>
          <p:nvPr>
            <p:ph idx="1"/>
          </p:nvPr>
        </p:nvSpPr>
        <p:spPr/>
        <p:txBody>
          <a:bodyPr>
            <a:normAutofit fontScale="70000" lnSpcReduction="20000"/>
          </a:bodyPr>
          <a:lstStyle/>
          <a:p>
            <a:r>
              <a:rPr lang="en-US" sz="3400" dirty="0"/>
              <a:t>Explanation of Benefits (EOBs) are the best form of documentation</a:t>
            </a:r>
          </a:p>
          <a:p>
            <a:pPr lvl="1"/>
            <a:r>
              <a:rPr lang="en-US" dirty="0"/>
              <a:t>If you don’t receive paper copies in the mail, you can most likely download EOBs from your medical carrier’s website</a:t>
            </a:r>
          </a:p>
          <a:p>
            <a:r>
              <a:rPr lang="en-US" sz="3400" dirty="0"/>
              <a:t>Receipts must show:</a:t>
            </a:r>
          </a:p>
          <a:p>
            <a:pPr lvl="1"/>
            <a:r>
              <a:rPr lang="en-US" sz="3100" dirty="0"/>
              <a:t>Date of service (not payment date)</a:t>
            </a:r>
          </a:p>
          <a:p>
            <a:pPr lvl="1"/>
            <a:r>
              <a:rPr lang="en-US" sz="3100" dirty="0"/>
              <a:t>Type and nature of service</a:t>
            </a:r>
          </a:p>
          <a:p>
            <a:pPr lvl="1"/>
            <a:r>
              <a:rPr lang="en-US" sz="3100" dirty="0"/>
              <a:t>Who provided the service</a:t>
            </a:r>
          </a:p>
          <a:p>
            <a:pPr lvl="1"/>
            <a:r>
              <a:rPr lang="en-US" sz="3100" dirty="0"/>
              <a:t>Cost of service</a:t>
            </a:r>
          </a:p>
          <a:p>
            <a:pPr lvl="1"/>
            <a:r>
              <a:rPr lang="en-US" sz="3100" dirty="0"/>
              <a:t>Patient name</a:t>
            </a:r>
          </a:p>
          <a:p>
            <a:pPr marL="0" indent="0">
              <a:buNone/>
            </a:pPr>
            <a:r>
              <a:rPr lang="en-US" sz="2300" i="1" dirty="0">
                <a:solidFill>
                  <a:srgbClr val="2E5770"/>
                </a:solidFill>
              </a:rPr>
              <a:t>BASIC cannot accept canceled checks, credit card receipts, or balance forward/balance due invoices.</a:t>
            </a:r>
          </a:p>
          <a:p>
            <a:endParaRPr lang="en-US" dirty="0"/>
          </a:p>
        </p:txBody>
      </p:sp>
    </p:spTree>
    <p:extLst>
      <p:ext uri="{BB962C8B-B14F-4D97-AF65-F5344CB8AC3E}">
        <p14:creationId xmlns:p14="http://schemas.microsoft.com/office/powerpoint/2010/main" val="402829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Dependent FSA Plan</a:t>
            </a:r>
          </a:p>
        </p:txBody>
      </p:sp>
      <p:sp>
        <p:nvSpPr>
          <p:cNvPr id="2" name="Content Placeholder 1"/>
          <p:cNvSpPr>
            <a:spLocks noGrp="1"/>
          </p:cNvSpPr>
          <p:nvPr>
            <p:ph idx="1"/>
          </p:nvPr>
        </p:nvSpPr>
        <p:spPr/>
        <p:txBody>
          <a:bodyPr>
            <a:normAutofit/>
          </a:bodyPr>
          <a:lstStyle/>
          <a:p>
            <a:r>
              <a:rPr lang="en-US" b="1" dirty="0">
                <a:solidFill>
                  <a:srgbClr val="2E5770"/>
                </a:solidFill>
              </a:rPr>
              <a:t>Plan year: </a:t>
            </a:r>
            <a:r>
              <a:rPr lang="en-US" b="1" dirty="0">
                <a:solidFill>
                  <a:srgbClr val="2E5770"/>
                </a:solidFill>
                <a:highlight>
                  <a:srgbClr val="FFFF00"/>
                </a:highlight>
              </a:rPr>
              <a:t> XXXXXXX             </a:t>
            </a:r>
          </a:p>
          <a:p>
            <a:r>
              <a:rPr lang="en-US" b="1" dirty="0">
                <a:solidFill>
                  <a:srgbClr val="2E5770"/>
                </a:solidFill>
              </a:rPr>
              <a:t>Maximum dependent care election: </a:t>
            </a:r>
            <a:r>
              <a:rPr lang="en-US" dirty="0"/>
              <a:t>$5,000 if married and filing a joint return, or if the participant is filing single and $2,500 if the participant is married filing separate</a:t>
            </a:r>
          </a:p>
          <a:p>
            <a:r>
              <a:rPr lang="en-US" b="1" dirty="0">
                <a:solidFill>
                  <a:srgbClr val="2E5770"/>
                </a:solidFill>
              </a:rPr>
              <a:t>Use-it-or-lose-it: </a:t>
            </a:r>
            <a:r>
              <a:rPr lang="en-US" dirty="0"/>
              <a:t>Unused contributions remaining at the end of the year will be forfeited by the participant </a:t>
            </a:r>
          </a:p>
          <a:p>
            <a:endParaRPr lang="en-US" dirty="0"/>
          </a:p>
          <a:p>
            <a:pPr marL="630936" lvl="2" indent="0">
              <a:buNone/>
            </a:pPr>
            <a:endParaRPr lang="en-US" dirty="0"/>
          </a:p>
        </p:txBody>
      </p:sp>
    </p:spTree>
    <p:extLst>
      <p:ext uri="{BB962C8B-B14F-4D97-AF65-F5344CB8AC3E}">
        <p14:creationId xmlns:p14="http://schemas.microsoft.com/office/powerpoint/2010/main" val="250080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9F1C-B4CD-4420-9412-00707A42497E}"/>
              </a:ext>
            </a:extLst>
          </p:cNvPr>
          <p:cNvSpPr>
            <a:spLocks noGrp="1"/>
          </p:cNvSpPr>
          <p:nvPr>
            <p:ph type="title"/>
          </p:nvPr>
        </p:nvSpPr>
        <p:spPr/>
        <p:txBody>
          <a:bodyPr/>
          <a:lstStyle/>
          <a:p>
            <a:r>
              <a:rPr lang="en-US" dirty="0"/>
              <a:t>Your Dependent FSA</a:t>
            </a:r>
          </a:p>
        </p:txBody>
      </p:sp>
      <p:sp>
        <p:nvSpPr>
          <p:cNvPr id="3" name="Content Placeholder 2">
            <a:extLst>
              <a:ext uri="{FF2B5EF4-FFF2-40B4-BE49-F238E27FC236}">
                <a16:creationId xmlns:a16="http://schemas.microsoft.com/office/drawing/2014/main" id="{C9091A5D-B4D6-4F4B-86E3-7EE90D3B816D}"/>
              </a:ext>
            </a:extLst>
          </p:cNvPr>
          <p:cNvSpPr>
            <a:spLocks noGrp="1"/>
          </p:cNvSpPr>
          <p:nvPr>
            <p:ph idx="1"/>
          </p:nvPr>
        </p:nvSpPr>
        <p:spPr/>
        <p:txBody>
          <a:bodyPr>
            <a:normAutofit fontScale="92500"/>
          </a:bodyPr>
          <a:lstStyle/>
          <a:p>
            <a:pPr fontAlgn="base"/>
            <a:r>
              <a:rPr lang="en-US" b="1" dirty="0">
                <a:solidFill>
                  <a:srgbClr val="2E5770"/>
                </a:solidFill>
              </a:rPr>
              <a:t>Dependent</a:t>
            </a:r>
          </a:p>
          <a:p>
            <a:pPr lvl="1" fontAlgn="base"/>
            <a:r>
              <a:rPr lang="en-US" b="1" dirty="0">
                <a:solidFill>
                  <a:srgbClr val="2E5770"/>
                </a:solidFill>
                <a:highlight>
                  <a:srgbClr val="FFFF00"/>
                </a:highlight>
              </a:rPr>
              <a:t>Grace Period </a:t>
            </a:r>
            <a:r>
              <a:rPr lang="en-US" dirty="0">
                <a:solidFill>
                  <a:srgbClr val="2E5770"/>
                </a:solidFill>
                <a:highlight>
                  <a:srgbClr val="FFFF00"/>
                </a:highlight>
              </a:rPr>
              <a:t>- </a:t>
            </a:r>
            <a:r>
              <a:rPr lang="en-US" dirty="0">
                <a:highlight>
                  <a:srgbClr val="FFFF00"/>
                </a:highlight>
              </a:rPr>
              <a:t>up to two and one-half months after the end of the plan year to use funds in an FSA. Claims may be submitted for expenses incurred during the plan year and during the grace period. Grace periods are permissible for all types of FSAs.</a:t>
            </a:r>
          </a:p>
          <a:p>
            <a:pPr lvl="1" fontAlgn="base"/>
            <a:r>
              <a:rPr lang="en-US" b="1" dirty="0">
                <a:solidFill>
                  <a:srgbClr val="2E5770"/>
                </a:solidFill>
                <a:highlight>
                  <a:srgbClr val="FFFF00"/>
                </a:highlight>
              </a:rPr>
              <a:t>Run Out Period </a:t>
            </a:r>
            <a:r>
              <a:rPr lang="en-US" dirty="0">
                <a:solidFill>
                  <a:srgbClr val="2E5770"/>
                </a:solidFill>
                <a:highlight>
                  <a:srgbClr val="FFFF00"/>
                </a:highlight>
              </a:rPr>
              <a:t>- </a:t>
            </a:r>
            <a:r>
              <a:rPr lang="en-US" dirty="0">
                <a:highlight>
                  <a:srgbClr val="FFFF00"/>
                </a:highlight>
              </a:rPr>
              <a:t>is the time available following the end of the plan year in which people can submit expense. Can be added to the above option. </a:t>
            </a:r>
          </a:p>
          <a:p>
            <a:pPr lvl="1" fontAlgn="base"/>
            <a:r>
              <a:rPr lang="en-US" b="1" dirty="0">
                <a:highlight>
                  <a:srgbClr val="FFFF00"/>
                </a:highlight>
              </a:rPr>
              <a:t>Carryover </a:t>
            </a:r>
            <a:r>
              <a:rPr lang="en-US" dirty="0">
                <a:highlight>
                  <a:srgbClr val="FFFF00"/>
                </a:highlight>
              </a:rPr>
              <a:t>- Permits any amount of unused contributions from plan years ending in 2020 and/or 2021 to be carried over into the next plan year</a:t>
            </a:r>
            <a:r>
              <a:rPr lang="en-US" dirty="0"/>
              <a:t>.</a:t>
            </a:r>
          </a:p>
          <a:p>
            <a:pPr lvl="1" fontAlgn="base"/>
            <a:endParaRPr lang="en-US" dirty="0">
              <a:highlight>
                <a:srgbClr val="FFFF00"/>
              </a:highlight>
            </a:endParaRPr>
          </a:p>
          <a:p>
            <a:pPr fontAlgn="base"/>
            <a:endParaRPr lang="en-US" dirty="0"/>
          </a:p>
          <a:p>
            <a:endParaRPr lang="en-US" dirty="0"/>
          </a:p>
        </p:txBody>
      </p:sp>
    </p:spTree>
    <p:extLst>
      <p:ext uri="{BB962C8B-B14F-4D97-AF65-F5344CB8AC3E}">
        <p14:creationId xmlns:p14="http://schemas.microsoft.com/office/powerpoint/2010/main" val="2603279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DC6-7427-4196-A2EB-469C90BA9A08}"/>
              </a:ext>
            </a:extLst>
          </p:cNvPr>
          <p:cNvSpPr>
            <a:spLocks noGrp="1"/>
          </p:cNvSpPr>
          <p:nvPr>
            <p:ph type="title"/>
          </p:nvPr>
        </p:nvSpPr>
        <p:spPr/>
        <p:txBody>
          <a:bodyPr/>
          <a:lstStyle/>
          <a:p>
            <a:r>
              <a:rPr lang="en-US" b="1" dirty="0"/>
              <a:t>Consolidated Appropriations Act, 2021</a:t>
            </a:r>
            <a:endParaRPr lang="en-US" dirty="0"/>
          </a:p>
        </p:txBody>
      </p:sp>
      <p:sp>
        <p:nvSpPr>
          <p:cNvPr id="3" name="Content Placeholder 2">
            <a:extLst>
              <a:ext uri="{FF2B5EF4-FFF2-40B4-BE49-F238E27FC236}">
                <a16:creationId xmlns:a16="http://schemas.microsoft.com/office/drawing/2014/main" id="{42CC62B4-2E3B-4B21-A5F9-9AF9690C4F7B}"/>
              </a:ext>
            </a:extLst>
          </p:cNvPr>
          <p:cNvSpPr>
            <a:spLocks noGrp="1"/>
          </p:cNvSpPr>
          <p:nvPr>
            <p:ph idx="1"/>
          </p:nvPr>
        </p:nvSpPr>
        <p:spPr/>
        <p:txBody>
          <a:bodyPr/>
          <a:lstStyle/>
          <a:p>
            <a:r>
              <a:rPr lang="en-US" b="1" dirty="0">
                <a:highlight>
                  <a:srgbClr val="FFFF00"/>
                </a:highlight>
              </a:rPr>
              <a:t>Dependent Age Limit Increase</a:t>
            </a:r>
            <a:r>
              <a:rPr lang="en-US" dirty="0">
                <a:highlight>
                  <a:srgbClr val="FFFF00"/>
                </a:highlight>
              </a:rPr>
              <a:t> </a:t>
            </a:r>
          </a:p>
          <a:p>
            <a:pPr lvl="1"/>
            <a:r>
              <a:rPr lang="en-US" dirty="0">
                <a:highlight>
                  <a:srgbClr val="FFFF00"/>
                </a:highlight>
              </a:rPr>
              <a:t>The age limit for dependent children covered by DCFSA has increased from 13 to 14 for the purposes of receiving reimbursements from funds carried over from the previous plan year where the </a:t>
            </a:r>
            <a:r>
              <a:rPr lang="en-US" u="sng" dirty="0">
                <a:highlight>
                  <a:srgbClr val="FFFF00"/>
                </a:highlight>
              </a:rPr>
              <a:t>end</a:t>
            </a:r>
            <a:r>
              <a:rPr lang="en-US" dirty="0">
                <a:highlight>
                  <a:srgbClr val="FFFF00"/>
                </a:highlight>
              </a:rPr>
              <a:t> of regular enrollment for any such plan year was before January 31, 2020.</a:t>
            </a:r>
          </a:p>
        </p:txBody>
      </p:sp>
    </p:spTree>
    <p:extLst>
      <p:ext uri="{BB962C8B-B14F-4D97-AF65-F5344CB8AC3E}">
        <p14:creationId xmlns:p14="http://schemas.microsoft.com/office/powerpoint/2010/main" val="271655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BASIC CDA</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Features</a:t>
            </a:r>
          </a:p>
        </p:txBody>
      </p:sp>
    </p:spTree>
    <p:extLst>
      <p:ext uri="{BB962C8B-B14F-4D97-AF65-F5344CB8AC3E}">
        <p14:creationId xmlns:p14="http://schemas.microsoft.com/office/powerpoint/2010/main" val="1507567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DC6-7427-4196-A2EB-469C90BA9A08}"/>
              </a:ext>
            </a:extLst>
          </p:cNvPr>
          <p:cNvSpPr>
            <a:spLocks noGrp="1"/>
          </p:cNvSpPr>
          <p:nvPr>
            <p:ph type="title"/>
          </p:nvPr>
        </p:nvSpPr>
        <p:spPr/>
        <p:txBody>
          <a:bodyPr/>
          <a:lstStyle/>
          <a:p>
            <a:r>
              <a:rPr lang="en-US" b="1" dirty="0"/>
              <a:t>Consolidated Appropriations Act, 2021</a:t>
            </a:r>
            <a:endParaRPr lang="en-US" dirty="0"/>
          </a:p>
        </p:txBody>
      </p:sp>
      <p:sp>
        <p:nvSpPr>
          <p:cNvPr id="3" name="Content Placeholder 2">
            <a:extLst>
              <a:ext uri="{FF2B5EF4-FFF2-40B4-BE49-F238E27FC236}">
                <a16:creationId xmlns:a16="http://schemas.microsoft.com/office/drawing/2014/main" id="{42CC62B4-2E3B-4B21-A5F9-9AF9690C4F7B}"/>
              </a:ext>
            </a:extLst>
          </p:cNvPr>
          <p:cNvSpPr>
            <a:spLocks noGrp="1"/>
          </p:cNvSpPr>
          <p:nvPr>
            <p:ph idx="1"/>
          </p:nvPr>
        </p:nvSpPr>
        <p:spPr/>
        <p:txBody>
          <a:bodyPr>
            <a:normAutofit/>
          </a:bodyPr>
          <a:lstStyle/>
          <a:p>
            <a:r>
              <a:rPr lang="en-US" b="1" dirty="0">
                <a:highlight>
                  <a:srgbClr val="FFFF00"/>
                </a:highlight>
              </a:rPr>
              <a:t>Unlimited Carryover </a:t>
            </a:r>
          </a:p>
          <a:p>
            <a:pPr lvl="1"/>
            <a:r>
              <a:rPr lang="en-US" dirty="0">
                <a:highlight>
                  <a:srgbClr val="FFFF00"/>
                </a:highlight>
              </a:rPr>
              <a:t>Permits any amount of unused contributions from plan years ending in 2020 and/or 2021 to be carried over into the next plan year.</a:t>
            </a:r>
          </a:p>
          <a:p>
            <a:pPr lvl="1"/>
            <a:r>
              <a:rPr lang="en-US" dirty="0">
                <a:highlight>
                  <a:srgbClr val="FFFF00"/>
                </a:highlight>
              </a:rPr>
              <a:t>Formerly non-existent for DCFSA</a:t>
            </a:r>
          </a:p>
          <a:p>
            <a:pPr lvl="1"/>
            <a:r>
              <a:rPr lang="en-US" b="1" dirty="0">
                <a:highlight>
                  <a:srgbClr val="FFFF00"/>
                </a:highlight>
              </a:rPr>
              <a:t>Note: </a:t>
            </a:r>
            <a:r>
              <a:rPr lang="en-US" dirty="0">
                <a:highlight>
                  <a:srgbClr val="FFFF00"/>
                </a:highlight>
              </a:rPr>
              <a:t>The carryover amount will not be subject to the annual IRS contribution limit for that plan year, even if the combined total with plan election exceeds the limit.</a:t>
            </a:r>
          </a:p>
          <a:p>
            <a:pPr lvl="1"/>
            <a:r>
              <a:rPr lang="en-US" dirty="0">
                <a:highlight>
                  <a:srgbClr val="FFFF00"/>
                </a:highlight>
              </a:rPr>
              <a:t>DCFSA = $5,000 annual cap/max + unlimited carryover</a:t>
            </a:r>
          </a:p>
        </p:txBody>
      </p:sp>
    </p:spTree>
    <p:extLst>
      <p:ext uri="{BB962C8B-B14F-4D97-AF65-F5344CB8AC3E}">
        <p14:creationId xmlns:p14="http://schemas.microsoft.com/office/powerpoint/2010/main" val="607867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DC6-7427-4196-A2EB-469C90BA9A08}"/>
              </a:ext>
            </a:extLst>
          </p:cNvPr>
          <p:cNvSpPr>
            <a:spLocks noGrp="1"/>
          </p:cNvSpPr>
          <p:nvPr>
            <p:ph type="title"/>
          </p:nvPr>
        </p:nvSpPr>
        <p:spPr/>
        <p:txBody>
          <a:bodyPr/>
          <a:lstStyle/>
          <a:p>
            <a:r>
              <a:rPr lang="en-US" b="1" dirty="0"/>
              <a:t>Consolidated Appropriations Act, 2021</a:t>
            </a:r>
            <a:endParaRPr lang="en-US" dirty="0"/>
          </a:p>
        </p:txBody>
      </p:sp>
      <p:sp>
        <p:nvSpPr>
          <p:cNvPr id="3" name="Content Placeholder 2">
            <a:extLst>
              <a:ext uri="{FF2B5EF4-FFF2-40B4-BE49-F238E27FC236}">
                <a16:creationId xmlns:a16="http://schemas.microsoft.com/office/drawing/2014/main" id="{42CC62B4-2E3B-4B21-A5F9-9AF9690C4F7B}"/>
              </a:ext>
            </a:extLst>
          </p:cNvPr>
          <p:cNvSpPr>
            <a:spLocks noGrp="1"/>
          </p:cNvSpPr>
          <p:nvPr>
            <p:ph idx="1"/>
          </p:nvPr>
        </p:nvSpPr>
        <p:spPr/>
        <p:txBody>
          <a:bodyPr/>
          <a:lstStyle/>
          <a:p>
            <a:r>
              <a:rPr lang="en-US" b="1" dirty="0">
                <a:highlight>
                  <a:srgbClr val="FFFF00"/>
                </a:highlight>
              </a:rPr>
              <a:t>Midyear Election Changes Allowed</a:t>
            </a:r>
          </a:p>
          <a:p>
            <a:pPr lvl="1"/>
            <a:r>
              <a:rPr lang="en-US" dirty="0">
                <a:highlight>
                  <a:srgbClr val="FFFF00"/>
                </a:highlight>
              </a:rPr>
              <a:t>FSA participants may make election changes at any time without a change in status during plan years ending in 2021.</a:t>
            </a:r>
          </a:p>
          <a:p>
            <a:r>
              <a:rPr lang="en-US" b="1" dirty="0">
                <a:highlight>
                  <a:srgbClr val="FFFF00"/>
                </a:highlight>
              </a:rPr>
              <a:t>Extended Grace Period </a:t>
            </a:r>
            <a:endParaRPr lang="en-US" dirty="0">
              <a:highlight>
                <a:srgbClr val="FFFF00"/>
              </a:highlight>
            </a:endParaRPr>
          </a:p>
          <a:p>
            <a:pPr lvl="1"/>
            <a:r>
              <a:rPr lang="en-US" dirty="0">
                <a:highlight>
                  <a:srgbClr val="FFFF00"/>
                </a:highlight>
              </a:rPr>
              <a:t>The grace period for participants to request reimbursements from their remaining balances has been extended for up to 12 months after plan year-end for plans ending in 2020 and/or 2021.</a:t>
            </a:r>
          </a:p>
          <a:p>
            <a:pPr lvl="1"/>
            <a:endParaRPr lang="en-US" dirty="0"/>
          </a:p>
          <a:p>
            <a:endParaRPr lang="en-US" dirty="0"/>
          </a:p>
        </p:txBody>
      </p:sp>
    </p:spTree>
    <p:extLst>
      <p:ext uri="{BB962C8B-B14F-4D97-AF65-F5344CB8AC3E}">
        <p14:creationId xmlns:p14="http://schemas.microsoft.com/office/powerpoint/2010/main" val="1120834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HSA</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Health Savings Account</a:t>
            </a:r>
          </a:p>
        </p:txBody>
      </p:sp>
    </p:spTree>
    <p:extLst>
      <p:ext uri="{BB962C8B-B14F-4D97-AF65-F5344CB8AC3E}">
        <p14:creationId xmlns:p14="http://schemas.microsoft.com/office/powerpoint/2010/main" val="710053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HSA?</a:t>
            </a:r>
          </a:p>
        </p:txBody>
      </p:sp>
      <p:sp>
        <p:nvSpPr>
          <p:cNvPr id="2" name="Content Placeholder 1"/>
          <p:cNvSpPr>
            <a:spLocks noGrp="1"/>
          </p:cNvSpPr>
          <p:nvPr>
            <p:ph idx="1"/>
          </p:nvPr>
        </p:nvSpPr>
        <p:spPr/>
        <p:txBody>
          <a:bodyPr/>
          <a:lstStyle/>
          <a:p>
            <a:r>
              <a:rPr lang="en-US" dirty="0"/>
              <a:t>A Health Savings Account (HSA) is a benefit program that reimburses specified, incurred expenses with pre-tax dollars</a:t>
            </a:r>
          </a:p>
          <a:p>
            <a:r>
              <a:rPr lang="en-US" dirty="0"/>
              <a:t>HSAs are only available if it is paired with a qualified high-deductible health plan (HDHP)</a:t>
            </a:r>
          </a:p>
          <a:p>
            <a:r>
              <a:rPr lang="en-US" dirty="0"/>
              <a:t>HSA Accounts are owed by the participant and the balance can be used each year or grow, no use-it-or-loss-it </a:t>
            </a:r>
          </a:p>
        </p:txBody>
      </p:sp>
    </p:spTree>
    <p:extLst>
      <p:ext uri="{BB962C8B-B14F-4D97-AF65-F5344CB8AC3E}">
        <p14:creationId xmlns:p14="http://schemas.microsoft.com/office/powerpoint/2010/main" val="1734210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HSA Eligibility</a:t>
            </a:r>
          </a:p>
        </p:txBody>
      </p:sp>
      <p:sp>
        <p:nvSpPr>
          <p:cNvPr id="5" name="Text Placeholder 4">
            <a:extLst>
              <a:ext uri="{FF2B5EF4-FFF2-40B4-BE49-F238E27FC236}">
                <a16:creationId xmlns:a16="http://schemas.microsoft.com/office/drawing/2014/main" id="{6096067B-A2BB-4365-9CA6-C54CD62D56CC}"/>
              </a:ext>
            </a:extLst>
          </p:cNvPr>
          <p:cNvSpPr>
            <a:spLocks noGrp="1"/>
          </p:cNvSpPr>
          <p:nvPr>
            <p:ph type="body" idx="1"/>
          </p:nvPr>
        </p:nvSpPr>
        <p:spPr>
          <a:xfrm>
            <a:off x="839788" y="1355704"/>
            <a:ext cx="10251545" cy="823912"/>
          </a:xfrm>
        </p:spPr>
        <p:txBody>
          <a:bodyPr>
            <a:normAutofit/>
          </a:bodyPr>
          <a:lstStyle/>
          <a:p>
            <a:r>
              <a:rPr lang="en-US" b="0" baseline="30000" dirty="0"/>
              <a:t>You are covered under a qualified HDHP and have coverage on the first day of the month in which the HSA account is opened. </a:t>
            </a:r>
            <a:endParaRPr lang="en-US" b="0" i="1" baseline="30000" dirty="0"/>
          </a:p>
        </p:txBody>
      </p:sp>
      <p:sp>
        <p:nvSpPr>
          <p:cNvPr id="2" name="Content Placeholder 1"/>
          <p:cNvSpPr>
            <a:spLocks noGrp="1"/>
          </p:cNvSpPr>
          <p:nvPr>
            <p:ph sz="half" idx="2"/>
          </p:nvPr>
        </p:nvSpPr>
        <p:spPr/>
        <p:txBody>
          <a:bodyPr>
            <a:normAutofit/>
          </a:bodyPr>
          <a:lstStyle/>
          <a:p>
            <a:pPr>
              <a:lnSpc>
                <a:spcPct val="109000"/>
              </a:lnSpc>
              <a:spcAft>
                <a:spcPts val="600"/>
              </a:spcAft>
            </a:pPr>
            <a:r>
              <a:rPr lang="en-US" baseline="30000" dirty="0"/>
              <a:t>You are not covered by another health plan that is not an HDHP.</a:t>
            </a:r>
          </a:p>
          <a:p>
            <a:pPr>
              <a:lnSpc>
                <a:spcPct val="109000"/>
              </a:lnSpc>
              <a:spcAft>
                <a:spcPts val="600"/>
              </a:spcAft>
            </a:pPr>
            <a:r>
              <a:rPr lang="en-US" baseline="30000" dirty="0"/>
              <a:t>You are not eligible to be claimed as a dependent on another individual’s tax return. </a:t>
            </a:r>
          </a:p>
          <a:p>
            <a:pPr>
              <a:lnSpc>
                <a:spcPct val="109000"/>
              </a:lnSpc>
              <a:spcAft>
                <a:spcPts val="600"/>
              </a:spcAft>
            </a:pPr>
            <a:r>
              <a:rPr lang="en-US" baseline="30000" dirty="0"/>
              <a:t>You are not enrolled in Medicare (part A or B) benefits. </a:t>
            </a:r>
          </a:p>
          <a:p>
            <a:pPr>
              <a:lnSpc>
                <a:spcPct val="109000"/>
              </a:lnSpc>
              <a:spcAft>
                <a:spcPts val="600"/>
              </a:spcAft>
            </a:pPr>
            <a:r>
              <a:rPr lang="en-US" baseline="30000" dirty="0"/>
              <a:t>You are not enrolled in a traditional Medical Flexible Spending Account (FSA) or Health Reimbursement Account (HRA).</a:t>
            </a:r>
          </a:p>
        </p:txBody>
      </p:sp>
      <p:sp>
        <p:nvSpPr>
          <p:cNvPr id="3" name="Content Placeholder 2">
            <a:extLst>
              <a:ext uri="{FF2B5EF4-FFF2-40B4-BE49-F238E27FC236}">
                <a16:creationId xmlns:a16="http://schemas.microsoft.com/office/drawing/2014/main" id="{941EFBB3-15A3-4289-A7DA-FB7A35011D36}"/>
              </a:ext>
            </a:extLst>
          </p:cNvPr>
          <p:cNvSpPr>
            <a:spLocks noGrp="1"/>
          </p:cNvSpPr>
          <p:nvPr>
            <p:ph sz="quarter" idx="4"/>
          </p:nvPr>
        </p:nvSpPr>
        <p:spPr/>
        <p:txBody>
          <a:bodyPr>
            <a:normAutofit/>
          </a:bodyPr>
          <a:lstStyle/>
          <a:p>
            <a:pPr>
              <a:lnSpc>
                <a:spcPct val="109000"/>
              </a:lnSpc>
              <a:spcAft>
                <a:spcPts val="600"/>
              </a:spcAft>
            </a:pPr>
            <a:r>
              <a:rPr lang="en-US" baseline="30000" dirty="0"/>
              <a:t>Your spouse is not covered under General Purpose Medical FSA or HRA which can be used to pay for your expenses.</a:t>
            </a:r>
          </a:p>
          <a:p>
            <a:pPr>
              <a:lnSpc>
                <a:spcPct val="109000"/>
              </a:lnSpc>
              <a:spcAft>
                <a:spcPts val="600"/>
              </a:spcAft>
            </a:pPr>
            <a:r>
              <a:rPr lang="en-US" baseline="30000" dirty="0"/>
              <a:t>Must not have used VA medical benefits in the past three months, except for preventative services or treatment for a service-related disability.</a:t>
            </a:r>
            <a:endParaRPr lang="en-US" dirty="0"/>
          </a:p>
        </p:txBody>
      </p:sp>
      <p:pic>
        <p:nvPicPr>
          <p:cNvPr id="8" name="Picture 7" descr="Two people looking at a computer&#10;&#10;Description automatically generated">
            <a:extLst>
              <a:ext uri="{FF2B5EF4-FFF2-40B4-BE49-F238E27FC236}">
                <a16:creationId xmlns:a16="http://schemas.microsoft.com/office/drawing/2014/main" id="{EB087195-0271-4B0E-8041-D7BD968CB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5372" y="4599513"/>
            <a:ext cx="3139302" cy="2092868"/>
          </a:xfrm>
          <a:prstGeom prst="rect">
            <a:avLst/>
          </a:prstGeom>
        </p:spPr>
      </p:pic>
    </p:spTree>
    <p:extLst>
      <p:ext uri="{BB962C8B-B14F-4D97-AF65-F5344CB8AC3E}">
        <p14:creationId xmlns:p14="http://schemas.microsoft.com/office/powerpoint/2010/main" val="786374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Qualified Expenses</a:t>
            </a:r>
          </a:p>
        </p:txBody>
      </p:sp>
      <p:sp>
        <p:nvSpPr>
          <p:cNvPr id="2" name="Content Placeholder 1"/>
          <p:cNvSpPr>
            <a:spLocks noGrp="1"/>
          </p:cNvSpPr>
          <p:nvPr>
            <p:ph sz="half" idx="1"/>
          </p:nvPr>
        </p:nvSpPr>
        <p:spPr>
          <a:xfrm>
            <a:off x="838200" y="1621491"/>
            <a:ext cx="5181600" cy="4471738"/>
          </a:xfrm>
        </p:spPr>
        <p:txBody>
          <a:bodyPr>
            <a:normAutofit/>
          </a:bodyPr>
          <a:lstStyle/>
          <a:p>
            <a:pPr>
              <a:lnSpc>
                <a:spcPct val="110000"/>
              </a:lnSpc>
            </a:pPr>
            <a:r>
              <a:rPr lang="en-US" baseline="30000" dirty="0"/>
              <a:t>IRS Publication 502 (https://www.irs.gov/pub/irs-pdf/p502.pdf)  contains a list of all approved qualified medical expenses, including but not limited to:</a:t>
            </a:r>
          </a:p>
          <a:p>
            <a:pPr lvl="1">
              <a:lnSpc>
                <a:spcPct val="110000"/>
              </a:lnSpc>
            </a:pPr>
            <a:r>
              <a:rPr lang="en-US" baseline="30000" dirty="0"/>
              <a:t>Doctor and Hospital </a:t>
            </a:r>
          </a:p>
          <a:p>
            <a:pPr lvl="1">
              <a:lnSpc>
                <a:spcPct val="110000"/>
              </a:lnSpc>
            </a:pPr>
            <a:r>
              <a:rPr lang="en-US" baseline="30000" dirty="0"/>
              <a:t>Services</a:t>
            </a:r>
          </a:p>
          <a:p>
            <a:pPr lvl="1">
              <a:lnSpc>
                <a:spcPct val="110000"/>
              </a:lnSpc>
            </a:pPr>
            <a:r>
              <a:rPr lang="en-US" baseline="30000" dirty="0"/>
              <a:t>Medical Products</a:t>
            </a:r>
          </a:p>
          <a:p>
            <a:pPr lvl="1">
              <a:lnSpc>
                <a:spcPct val="110000"/>
              </a:lnSpc>
            </a:pPr>
            <a:r>
              <a:rPr lang="en-US" baseline="30000" dirty="0"/>
              <a:t>Prescriptions</a:t>
            </a:r>
          </a:p>
          <a:p>
            <a:pPr lvl="1">
              <a:lnSpc>
                <a:spcPct val="110000"/>
              </a:lnSpc>
            </a:pPr>
            <a:r>
              <a:rPr lang="en-US" baseline="30000" dirty="0"/>
              <a:t>Services and Treatments</a:t>
            </a:r>
          </a:p>
          <a:p>
            <a:pPr lvl="1">
              <a:lnSpc>
                <a:spcPct val="110000"/>
              </a:lnSpc>
            </a:pPr>
            <a:r>
              <a:rPr lang="en-US" baseline="30000" dirty="0"/>
              <a:t>Over-the-counter medicine </a:t>
            </a:r>
          </a:p>
          <a:p>
            <a:pPr lvl="1">
              <a:lnSpc>
                <a:spcPct val="110000"/>
              </a:lnSpc>
            </a:pPr>
            <a:r>
              <a:rPr lang="en-US" baseline="30000" dirty="0"/>
              <a:t>Menstrual products</a:t>
            </a:r>
          </a:p>
        </p:txBody>
      </p:sp>
      <p:sp>
        <p:nvSpPr>
          <p:cNvPr id="6" name="Content Placeholder 5">
            <a:extLst>
              <a:ext uri="{FF2B5EF4-FFF2-40B4-BE49-F238E27FC236}">
                <a16:creationId xmlns:a16="http://schemas.microsoft.com/office/drawing/2014/main" id="{679021A9-D1AE-457B-A27B-6EB10ADD122A}"/>
              </a:ext>
            </a:extLst>
          </p:cNvPr>
          <p:cNvSpPr>
            <a:spLocks noGrp="1"/>
          </p:cNvSpPr>
          <p:nvPr>
            <p:ph sz="half" idx="2"/>
          </p:nvPr>
        </p:nvSpPr>
        <p:spPr/>
        <p:txBody>
          <a:bodyPr>
            <a:normAutofit/>
          </a:bodyPr>
          <a:lstStyle/>
          <a:p>
            <a:pPr>
              <a:lnSpc>
                <a:spcPct val="110000"/>
              </a:lnSpc>
            </a:pPr>
            <a:r>
              <a:rPr lang="en-US" sz="2000" dirty="0"/>
              <a:t>HSA Distributions are self-substantiated, however as with all tax-free benefits please keep all documents for tax purposes. HSA Distributions are self-substantiated, however as with all tax-free benefits please keep all documents for tax purposes. </a:t>
            </a:r>
          </a:p>
        </p:txBody>
      </p:sp>
      <p:pic>
        <p:nvPicPr>
          <p:cNvPr id="8" name="Picture 7" descr="A picture containing text, indoor, shop&#10;&#10;Description automatically generated">
            <a:extLst>
              <a:ext uri="{FF2B5EF4-FFF2-40B4-BE49-F238E27FC236}">
                <a16:creationId xmlns:a16="http://schemas.microsoft.com/office/drawing/2014/main" id="{4870873A-1816-4028-8106-8517AC8708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0552" y="4247294"/>
            <a:ext cx="3275215" cy="2456412"/>
          </a:xfrm>
          <a:prstGeom prst="rect">
            <a:avLst/>
          </a:prstGeom>
        </p:spPr>
      </p:pic>
    </p:spTree>
    <p:extLst>
      <p:ext uri="{BB962C8B-B14F-4D97-AF65-F5344CB8AC3E}">
        <p14:creationId xmlns:p14="http://schemas.microsoft.com/office/powerpoint/2010/main" val="3021121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DA09-886E-47E0-AB38-2C0CF1C40EA6}"/>
              </a:ext>
            </a:extLst>
          </p:cNvPr>
          <p:cNvSpPr>
            <a:spLocks noGrp="1"/>
          </p:cNvSpPr>
          <p:nvPr>
            <p:ph type="title"/>
          </p:nvPr>
        </p:nvSpPr>
        <p:spPr/>
        <p:txBody>
          <a:bodyPr/>
          <a:lstStyle/>
          <a:p>
            <a:r>
              <a:rPr lang="en-US" dirty="0"/>
              <a:t>2021 HSA Maximums &amp; Minimums</a:t>
            </a:r>
          </a:p>
        </p:txBody>
      </p:sp>
      <p:graphicFrame>
        <p:nvGraphicFramePr>
          <p:cNvPr id="5" name="Content Placeholder 4">
            <a:extLst>
              <a:ext uri="{FF2B5EF4-FFF2-40B4-BE49-F238E27FC236}">
                <a16:creationId xmlns:a16="http://schemas.microsoft.com/office/drawing/2014/main" id="{8CE70276-34D7-4FB9-90EA-533108ABB6E2}"/>
              </a:ext>
            </a:extLst>
          </p:cNvPr>
          <p:cNvGraphicFramePr>
            <a:graphicFrameLocks noGrp="1"/>
          </p:cNvGraphicFramePr>
          <p:nvPr>
            <p:ph sz="half" idx="1"/>
            <p:extLst>
              <p:ext uri="{D42A27DB-BD31-4B8C-83A1-F6EECF244321}">
                <p14:modId xmlns:p14="http://schemas.microsoft.com/office/powerpoint/2010/main" val="1286899045"/>
              </p:ext>
            </p:extLst>
          </p:nvPr>
        </p:nvGraphicFramePr>
        <p:xfrm>
          <a:off x="838200" y="1690688"/>
          <a:ext cx="5181600" cy="1738310"/>
        </p:xfrm>
        <a:graphic>
          <a:graphicData uri="http://schemas.openxmlformats.org/drawingml/2006/table">
            <a:tbl>
              <a:tblPr>
                <a:tableStyleId>{5C22544A-7EE6-4342-B048-85BDC9FD1C3A}</a:tableStyleId>
              </a:tblPr>
              <a:tblGrid>
                <a:gridCol w="2381581">
                  <a:extLst>
                    <a:ext uri="{9D8B030D-6E8A-4147-A177-3AD203B41FA5}">
                      <a16:colId xmlns:a16="http://schemas.microsoft.com/office/drawing/2014/main" val="167621333"/>
                    </a:ext>
                  </a:extLst>
                </a:gridCol>
                <a:gridCol w="1501687">
                  <a:extLst>
                    <a:ext uri="{9D8B030D-6E8A-4147-A177-3AD203B41FA5}">
                      <a16:colId xmlns:a16="http://schemas.microsoft.com/office/drawing/2014/main" val="1305858577"/>
                    </a:ext>
                  </a:extLst>
                </a:gridCol>
                <a:gridCol w="1298332">
                  <a:extLst>
                    <a:ext uri="{9D8B030D-6E8A-4147-A177-3AD203B41FA5}">
                      <a16:colId xmlns:a16="http://schemas.microsoft.com/office/drawing/2014/main" val="1362044919"/>
                    </a:ext>
                  </a:extLst>
                </a:gridCol>
              </a:tblGrid>
              <a:tr h="347662">
                <a:tc>
                  <a:txBody>
                    <a:bodyPr/>
                    <a:lstStyle/>
                    <a:p>
                      <a:pPr algn="ct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1100" b="1" u="none" strike="noStrike" dirty="0">
                          <a:solidFill>
                            <a:srgbClr val="3A6E8F"/>
                          </a:solidFill>
                          <a:effectLst/>
                          <a:latin typeface="Arial" panose="020B0604020202020204" pitchFamily="34" charset="0"/>
                          <a:cs typeface="Arial" panose="020B0604020202020204" pitchFamily="34" charset="0"/>
                        </a:rPr>
                        <a:t>Self-Only Coverage</a:t>
                      </a:r>
                      <a:endParaRPr lang="en-US" sz="1100" b="1" i="0" u="none" strike="noStrike" dirty="0">
                        <a:solidFill>
                          <a:srgbClr val="3A6E8F"/>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1100" b="1" u="none" strike="noStrike" dirty="0">
                          <a:solidFill>
                            <a:srgbClr val="3A6E8F"/>
                          </a:solidFill>
                          <a:effectLst/>
                          <a:latin typeface="Arial" panose="020B0604020202020204" pitchFamily="34" charset="0"/>
                          <a:cs typeface="Arial" panose="020B0604020202020204" pitchFamily="34" charset="0"/>
                        </a:rPr>
                        <a:t>Family Coverage</a:t>
                      </a:r>
                      <a:endParaRPr lang="en-US" sz="1100" b="1" i="0" u="none" strike="noStrike" dirty="0">
                        <a:solidFill>
                          <a:srgbClr val="3A6E8F"/>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3819319868"/>
                  </a:ext>
                </a:extLst>
              </a:tr>
              <a:tr h="347662">
                <a:tc>
                  <a:txBody>
                    <a:bodyPr/>
                    <a:lstStyle/>
                    <a:p>
                      <a:pPr algn="ctr" fontAlgn="b"/>
                      <a:r>
                        <a:rPr lang="en-US" sz="1100" u="none" strike="noStrike" dirty="0">
                          <a:effectLst/>
                          <a:latin typeface="Arial" panose="020B0604020202020204" pitchFamily="34" charset="0"/>
                          <a:cs typeface="Arial" panose="020B0604020202020204" pitchFamily="34" charset="0"/>
                        </a:rPr>
                        <a:t>Annual Minimum Deductible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100" u="none" strike="noStrike" dirty="0">
                          <a:effectLst/>
                          <a:latin typeface="Arial" panose="020B0604020202020204" pitchFamily="34" charset="0"/>
                          <a:cs typeface="Arial" panose="020B0604020202020204" pitchFamily="34" charset="0"/>
                        </a:rPr>
                        <a:t>$1,400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100" u="none" strike="noStrike" dirty="0">
                          <a:effectLst/>
                          <a:latin typeface="Arial" panose="020B0604020202020204" pitchFamily="34" charset="0"/>
                          <a:cs typeface="Arial" panose="020B0604020202020204" pitchFamily="34" charset="0"/>
                        </a:rPr>
                        <a:t>$2,800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3310216339"/>
                  </a:ext>
                </a:extLst>
              </a:tr>
              <a:tr h="347662">
                <a:tc>
                  <a:txBody>
                    <a:bodyPr/>
                    <a:lstStyle/>
                    <a:p>
                      <a:pPr algn="ctr" fontAlgn="b"/>
                      <a:r>
                        <a:rPr lang="en-US" sz="1100" u="none" strike="noStrike" dirty="0">
                          <a:effectLst/>
                          <a:latin typeface="Arial" panose="020B0604020202020204" pitchFamily="34" charset="0"/>
                          <a:cs typeface="Arial" panose="020B0604020202020204" pitchFamily="34" charset="0"/>
                        </a:rPr>
                        <a:t>Maximum HSA Contribution</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100" u="none" strike="noStrike">
                          <a:effectLst/>
                          <a:latin typeface="Arial" panose="020B0604020202020204" pitchFamily="34" charset="0"/>
                          <a:cs typeface="Arial" panose="020B0604020202020204" pitchFamily="34" charset="0"/>
                        </a:rPr>
                        <a:t>$3,600 </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100" u="none" strike="noStrike">
                          <a:effectLst/>
                          <a:latin typeface="Arial" panose="020B0604020202020204" pitchFamily="34" charset="0"/>
                          <a:cs typeface="Arial" panose="020B0604020202020204" pitchFamily="34" charset="0"/>
                        </a:rPr>
                        <a:t>$7,200 </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870893312"/>
                  </a:ext>
                </a:extLst>
              </a:tr>
              <a:tr h="347662">
                <a:tc>
                  <a:txBody>
                    <a:bodyPr/>
                    <a:lstStyle/>
                    <a:p>
                      <a:pPr algn="ctr" fontAlgn="b"/>
                      <a:r>
                        <a:rPr lang="en-US" sz="1100" u="none" strike="noStrike" dirty="0">
                          <a:effectLst/>
                          <a:latin typeface="Arial" panose="020B0604020202020204" pitchFamily="34" charset="0"/>
                          <a:cs typeface="Arial" panose="020B0604020202020204" pitchFamily="34" charset="0"/>
                        </a:rPr>
                        <a:t>Maximum Out Of Pocket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100" u="none" strike="noStrike" dirty="0">
                          <a:effectLst/>
                          <a:latin typeface="Arial" panose="020B0604020202020204" pitchFamily="34" charset="0"/>
                          <a:cs typeface="Arial" panose="020B0604020202020204" pitchFamily="34" charset="0"/>
                        </a:rPr>
                        <a:t>$7,000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100" u="none" strike="noStrike" dirty="0">
                          <a:effectLst/>
                          <a:latin typeface="Arial" panose="020B0604020202020204" pitchFamily="34" charset="0"/>
                          <a:cs typeface="Arial" panose="020B0604020202020204" pitchFamily="34" charset="0"/>
                        </a:rPr>
                        <a:t>$14,000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3268072275"/>
                  </a:ext>
                </a:extLst>
              </a:tr>
              <a:tr h="347662">
                <a:tc>
                  <a:txBody>
                    <a:bodyPr/>
                    <a:lstStyle/>
                    <a:p>
                      <a:pPr algn="ctr" fontAlgn="b"/>
                      <a:r>
                        <a:rPr lang="en-US" sz="1100" u="none" strike="noStrike">
                          <a:effectLst/>
                          <a:latin typeface="Arial" panose="020B0604020202020204" pitchFamily="34" charset="0"/>
                          <a:cs typeface="Arial" panose="020B0604020202020204" pitchFamily="34" charset="0"/>
                        </a:rPr>
                        <a:t>Catch Up (55 years old or older)</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$1,000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$1,000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72106248"/>
                  </a:ext>
                </a:extLst>
              </a:tr>
            </a:tbl>
          </a:graphicData>
        </a:graphic>
      </p:graphicFrame>
      <p:sp>
        <p:nvSpPr>
          <p:cNvPr id="4" name="Content Placeholder 3">
            <a:extLst>
              <a:ext uri="{FF2B5EF4-FFF2-40B4-BE49-F238E27FC236}">
                <a16:creationId xmlns:a16="http://schemas.microsoft.com/office/drawing/2014/main" id="{90A6459F-2946-49AC-B432-6A9D72EC2BC8}"/>
              </a:ext>
            </a:extLst>
          </p:cNvPr>
          <p:cNvSpPr>
            <a:spLocks noGrp="1"/>
          </p:cNvSpPr>
          <p:nvPr>
            <p:ph sz="half" idx="2"/>
          </p:nvPr>
        </p:nvSpPr>
        <p:spPr>
          <a:xfrm>
            <a:off x="6172200" y="2019993"/>
            <a:ext cx="5181600" cy="3952836"/>
          </a:xfrm>
        </p:spPr>
        <p:txBody>
          <a:bodyPr>
            <a:normAutofit/>
          </a:bodyPr>
          <a:lstStyle/>
          <a:p>
            <a:r>
              <a:rPr lang="en-US" sz="2400" baseline="30000" dirty="0"/>
              <a:t>The IRS considers Employee plus one HDHP as family HDHP coverage.</a:t>
            </a:r>
          </a:p>
          <a:p>
            <a:r>
              <a:rPr lang="en-US" sz="2400" baseline="30000" dirty="0"/>
              <a:t>Some family plans have deductibles for both the entire family and individual family </a:t>
            </a:r>
            <a:br>
              <a:rPr lang="en-US" sz="2400" baseline="30000" dirty="0"/>
            </a:br>
            <a:r>
              <a:rPr lang="en-US" sz="2400" baseline="30000" dirty="0"/>
              <a:t>members. If you meet the individual deductible for one family member under these plans, you are not required to meet the higher annual deductible for the family.</a:t>
            </a:r>
          </a:p>
          <a:p>
            <a:r>
              <a:rPr lang="en-US" sz="2400" baseline="30000" dirty="0"/>
              <a:t>If either the deductible for the entire family or the deductible for an individual family </a:t>
            </a:r>
            <a:br>
              <a:rPr lang="en-US" sz="2400" baseline="30000" dirty="0"/>
            </a:br>
            <a:r>
              <a:rPr lang="en-US" sz="2400" baseline="30000" dirty="0"/>
              <a:t>member is less than the minimum annual deductible for family coverage allowed by the IRS, then the plan is not considered an HSA-qualified HDHP.</a:t>
            </a:r>
            <a:endParaRPr lang="en-US" sz="2400" dirty="0"/>
          </a:p>
        </p:txBody>
      </p:sp>
    </p:spTree>
    <p:extLst>
      <p:ext uri="{BB962C8B-B14F-4D97-AF65-F5344CB8AC3E}">
        <p14:creationId xmlns:p14="http://schemas.microsoft.com/office/powerpoint/2010/main" val="1686932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90A8-0CFC-4D63-8911-71DA630B8E64}"/>
              </a:ext>
            </a:extLst>
          </p:cNvPr>
          <p:cNvSpPr>
            <a:spLocks noGrp="1"/>
          </p:cNvSpPr>
          <p:nvPr>
            <p:ph type="title"/>
          </p:nvPr>
        </p:nvSpPr>
        <p:spPr/>
        <p:txBody>
          <a:bodyPr/>
          <a:lstStyle/>
          <a:p>
            <a:r>
              <a:rPr lang="en-US" dirty="0"/>
              <a:t>Why an HSA?</a:t>
            </a:r>
          </a:p>
        </p:txBody>
      </p:sp>
      <p:sp>
        <p:nvSpPr>
          <p:cNvPr id="3" name="Content Placeholder 2">
            <a:extLst>
              <a:ext uri="{FF2B5EF4-FFF2-40B4-BE49-F238E27FC236}">
                <a16:creationId xmlns:a16="http://schemas.microsoft.com/office/drawing/2014/main" id="{D51C1F81-FCE8-47CB-80D0-50FF9FE8A211}"/>
              </a:ext>
            </a:extLst>
          </p:cNvPr>
          <p:cNvSpPr>
            <a:spLocks noGrp="1"/>
          </p:cNvSpPr>
          <p:nvPr>
            <p:ph sz="half" idx="1"/>
          </p:nvPr>
        </p:nvSpPr>
        <p:spPr/>
        <p:txBody>
          <a:bodyPr>
            <a:normAutofit fontScale="92500" lnSpcReduction="10000"/>
          </a:bodyPr>
          <a:lstStyle/>
          <a:p>
            <a:pPr marL="0" indent="0">
              <a:lnSpc>
                <a:spcPct val="110000"/>
              </a:lnSpc>
              <a:buNone/>
            </a:pPr>
            <a:r>
              <a:rPr lang="en-US" b="1" baseline="30000" dirty="0"/>
              <a:t>A triple-tax advantage</a:t>
            </a:r>
          </a:p>
          <a:p>
            <a:pPr>
              <a:lnSpc>
                <a:spcPct val="110000"/>
              </a:lnSpc>
            </a:pPr>
            <a:r>
              <a:rPr lang="en-US" baseline="30000" dirty="0"/>
              <a:t>Contributions are tax-free, potential interest gains accumulate tax-free and distributions are tax-free when used to pay for qualified medical expenses.</a:t>
            </a:r>
          </a:p>
          <a:p>
            <a:pPr marL="0" indent="0">
              <a:lnSpc>
                <a:spcPct val="110000"/>
              </a:lnSpc>
              <a:buNone/>
            </a:pPr>
            <a:r>
              <a:rPr lang="en-US" b="1" baseline="30000" dirty="0"/>
              <a:t>Control</a:t>
            </a:r>
          </a:p>
          <a:p>
            <a:pPr>
              <a:lnSpc>
                <a:spcPct val="110000"/>
              </a:lnSpc>
            </a:pPr>
            <a:r>
              <a:rPr lang="en-US" baseline="30000" dirty="0"/>
              <a:t>You own the account and the money in the account, even if your employer contributes to it. The HSA gives you flexibility to go to an out-of-network doctor. If the money is in your HSA, you can pay for that visit. </a:t>
            </a:r>
          </a:p>
          <a:p>
            <a:pPr>
              <a:lnSpc>
                <a:spcPct val="110000"/>
              </a:lnSpc>
            </a:pPr>
            <a:r>
              <a:rPr lang="en-US" baseline="30000" dirty="0"/>
              <a:t>Your money stays with you even if you switch jobs, change medical coverage, become </a:t>
            </a:r>
            <a:br>
              <a:rPr lang="en-US" baseline="30000" dirty="0"/>
            </a:br>
            <a:r>
              <a:rPr lang="en-US" baseline="30000" dirty="0"/>
              <a:t>unemployed or retire.</a:t>
            </a:r>
          </a:p>
          <a:p>
            <a:pPr>
              <a:lnSpc>
                <a:spcPct val="110000"/>
              </a:lnSpc>
            </a:pPr>
            <a:endParaRPr lang="en-US" dirty="0"/>
          </a:p>
        </p:txBody>
      </p:sp>
      <p:sp>
        <p:nvSpPr>
          <p:cNvPr id="4" name="Content Placeholder 3">
            <a:extLst>
              <a:ext uri="{FF2B5EF4-FFF2-40B4-BE49-F238E27FC236}">
                <a16:creationId xmlns:a16="http://schemas.microsoft.com/office/drawing/2014/main" id="{9F5B39E3-2B05-47B2-B951-5A93BEBC6713}"/>
              </a:ext>
            </a:extLst>
          </p:cNvPr>
          <p:cNvSpPr>
            <a:spLocks noGrp="1"/>
          </p:cNvSpPr>
          <p:nvPr>
            <p:ph sz="half" idx="2"/>
          </p:nvPr>
        </p:nvSpPr>
        <p:spPr/>
        <p:txBody>
          <a:bodyPr>
            <a:normAutofit/>
          </a:bodyPr>
          <a:lstStyle/>
          <a:p>
            <a:pPr marL="0" indent="0">
              <a:lnSpc>
                <a:spcPct val="100000"/>
              </a:lnSpc>
              <a:buNone/>
            </a:pPr>
            <a:r>
              <a:rPr lang="en-US" sz="2600" b="1" baseline="30000" dirty="0"/>
              <a:t>Long-term Savings</a:t>
            </a:r>
          </a:p>
          <a:p>
            <a:pPr>
              <a:lnSpc>
                <a:spcPct val="100000"/>
              </a:lnSpc>
            </a:pPr>
            <a:r>
              <a:rPr lang="en-US" sz="2600" baseline="30000" dirty="0"/>
              <a:t>Unused funds roll over from year-to-year. The balance in your HSA may grow tax-free with no pressure to use the full balance by year-end. You may be able to use your HSA funds to supplement retirement income after age 65 (subject to applicable income taxes).</a:t>
            </a:r>
          </a:p>
        </p:txBody>
      </p:sp>
    </p:spTree>
    <p:extLst>
      <p:ext uri="{BB962C8B-B14F-4D97-AF65-F5344CB8AC3E}">
        <p14:creationId xmlns:p14="http://schemas.microsoft.com/office/powerpoint/2010/main" val="2986636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Limited</a:t>
            </a:r>
            <a:r>
              <a:rPr lang="en-US" sz="8800" dirty="0"/>
              <a:t> </a:t>
            </a:r>
            <a:r>
              <a:rPr lang="en-US" sz="8800" cap="all" dirty="0"/>
              <a:t>Purpose</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Flexible Spending Accounts</a:t>
            </a:r>
          </a:p>
        </p:txBody>
      </p:sp>
    </p:spTree>
    <p:extLst>
      <p:ext uri="{BB962C8B-B14F-4D97-AF65-F5344CB8AC3E}">
        <p14:creationId xmlns:p14="http://schemas.microsoft.com/office/powerpoint/2010/main" val="1214337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t>HSAs In Conjunction With FSAs</a:t>
            </a:r>
          </a:p>
        </p:txBody>
      </p:sp>
      <p:sp>
        <p:nvSpPr>
          <p:cNvPr id="41987" name="Rectangle 3"/>
          <p:cNvSpPr>
            <a:spLocks noGrp="1"/>
          </p:cNvSpPr>
          <p:nvPr>
            <p:ph idx="1"/>
          </p:nvPr>
        </p:nvSpPr>
        <p:spPr/>
        <p:txBody>
          <a:bodyPr>
            <a:normAutofit lnSpcReduction="10000"/>
          </a:bodyPr>
          <a:lstStyle/>
          <a:p>
            <a:r>
              <a:rPr lang="en-US" dirty="0"/>
              <a:t>IRS regulations state that if you participate in an HSA, neither you nor your spouse (if applicable) are permitted to participant in a standard Medical FSA. </a:t>
            </a:r>
          </a:p>
          <a:p>
            <a:r>
              <a:rPr lang="en-US" dirty="0"/>
              <a:t>Vise versa is also true. If you are a participant in a standard Medical FSA, neither you nor your spouse (if applicable) are permitted to make or receive contributions to an HSA. </a:t>
            </a:r>
          </a:p>
          <a:p>
            <a:r>
              <a:rPr lang="en-US" dirty="0"/>
              <a:t>An HSA does not impact your eligibility for a Dependent Care FSA.</a:t>
            </a:r>
          </a:p>
          <a:p>
            <a:endParaRPr lang="en-US" dirty="0"/>
          </a:p>
        </p:txBody>
      </p:sp>
    </p:spTree>
    <p:extLst>
      <p:ext uri="{BB962C8B-B14F-4D97-AF65-F5344CB8AC3E}">
        <p14:creationId xmlns:p14="http://schemas.microsoft.com/office/powerpoint/2010/main" val="21798566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Access Your FSA Money</a:t>
            </a:r>
          </a:p>
        </p:txBody>
      </p:sp>
      <p:pic>
        <p:nvPicPr>
          <p:cNvPr id="8" name="Picture 7" descr="A screenshot of a cell phone&#10;&#10;Description automatically generated">
            <a:extLst>
              <a:ext uri="{FF2B5EF4-FFF2-40B4-BE49-F238E27FC236}">
                <a16:creationId xmlns:a16="http://schemas.microsoft.com/office/drawing/2014/main" id="{EB39FC39-782D-45F6-AA30-1DA68F806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59" y="2013914"/>
            <a:ext cx="4517528" cy="36884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F866A32-23E0-4A6F-B1DA-7712EDCE2D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987" y="1617972"/>
            <a:ext cx="2545615" cy="4480284"/>
          </a:xfrm>
          <a:prstGeom prst="rect">
            <a:avLst/>
          </a:prstGeom>
        </p:spPr>
      </p:pic>
      <p:pic>
        <p:nvPicPr>
          <p:cNvPr id="6" name="Picture 5" descr="A screen shot of a computer&#10;&#10;Description automatically generated">
            <a:extLst>
              <a:ext uri="{FF2B5EF4-FFF2-40B4-BE49-F238E27FC236}">
                <a16:creationId xmlns:a16="http://schemas.microsoft.com/office/drawing/2014/main" id="{41B7AF15-8FA6-412A-9B5A-C462FB20A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2288" y="1690688"/>
            <a:ext cx="5908240" cy="3844232"/>
          </a:xfrm>
          <a:prstGeom prst="rect">
            <a:avLst/>
          </a:prstGeom>
        </p:spPr>
      </p:pic>
    </p:spTree>
    <p:extLst>
      <p:ext uri="{BB962C8B-B14F-4D97-AF65-F5344CB8AC3E}">
        <p14:creationId xmlns:p14="http://schemas.microsoft.com/office/powerpoint/2010/main" val="1381204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DD40-9B56-467A-AAE7-ECB4DD4A7A24}"/>
              </a:ext>
            </a:extLst>
          </p:cNvPr>
          <p:cNvSpPr>
            <a:spLocks noGrp="1"/>
          </p:cNvSpPr>
          <p:nvPr>
            <p:ph type="title"/>
          </p:nvPr>
        </p:nvSpPr>
        <p:spPr/>
        <p:txBody>
          <a:bodyPr/>
          <a:lstStyle/>
          <a:p>
            <a:r>
              <a:rPr lang="en-US" dirty="0"/>
              <a:t>What Is a Limited Purpose FSA?</a:t>
            </a:r>
          </a:p>
        </p:txBody>
      </p:sp>
      <p:sp>
        <p:nvSpPr>
          <p:cNvPr id="3" name="Content Placeholder 2">
            <a:extLst>
              <a:ext uri="{FF2B5EF4-FFF2-40B4-BE49-F238E27FC236}">
                <a16:creationId xmlns:a16="http://schemas.microsoft.com/office/drawing/2014/main" id="{60FB0D35-53B5-4DE9-9909-D1F50064D5DA}"/>
              </a:ext>
            </a:extLst>
          </p:cNvPr>
          <p:cNvSpPr>
            <a:spLocks noGrp="1"/>
          </p:cNvSpPr>
          <p:nvPr>
            <p:ph idx="1"/>
          </p:nvPr>
        </p:nvSpPr>
        <p:spPr/>
        <p:txBody>
          <a:bodyPr>
            <a:normAutofit/>
          </a:bodyPr>
          <a:lstStyle/>
          <a:p>
            <a:r>
              <a:rPr lang="en-US" dirty="0"/>
              <a:t>IRS regulations do, however, allow a Limited Purpose FSA to be utilized in conjunction with an HSA. </a:t>
            </a:r>
          </a:p>
          <a:p>
            <a:r>
              <a:rPr lang="en-US" dirty="0"/>
              <a:t>The difference between Medical FSAs and Limited Purpose FSAs are the eligible expenses. </a:t>
            </a:r>
          </a:p>
          <a:p>
            <a:r>
              <a:rPr lang="en-US" dirty="0"/>
              <a:t>A Limited Purpose FSA can only be </a:t>
            </a:r>
            <a:br>
              <a:rPr lang="en-US" dirty="0"/>
            </a:br>
            <a:r>
              <a:rPr lang="en-US" dirty="0"/>
              <a:t>used for dental and/or vision expenses. </a:t>
            </a:r>
          </a:p>
        </p:txBody>
      </p:sp>
      <p:pic>
        <p:nvPicPr>
          <p:cNvPr id="6" name="Picture 5" descr="A person wearing glasses and smiling at the camera&#10;&#10;Description automatically generated">
            <a:extLst>
              <a:ext uri="{FF2B5EF4-FFF2-40B4-BE49-F238E27FC236}">
                <a16:creationId xmlns:a16="http://schemas.microsoft.com/office/drawing/2014/main" id="{43484B21-5B34-4D49-9C9A-06E006BD0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3771900"/>
            <a:ext cx="4351919" cy="2903283"/>
          </a:xfrm>
          <a:prstGeom prst="rect">
            <a:avLst/>
          </a:prstGeom>
        </p:spPr>
      </p:pic>
    </p:spTree>
    <p:extLst>
      <p:ext uri="{BB962C8B-B14F-4D97-AF65-F5344CB8AC3E}">
        <p14:creationId xmlns:p14="http://schemas.microsoft.com/office/powerpoint/2010/main" val="3599909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5C5AF-6512-4BF1-A77D-972DB74DCDDF}"/>
              </a:ext>
            </a:extLst>
          </p:cNvPr>
          <p:cNvSpPr>
            <a:spLocks noGrp="1"/>
          </p:cNvSpPr>
          <p:nvPr>
            <p:ph type="title"/>
          </p:nvPr>
        </p:nvSpPr>
        <p:spPr/>
        <p:txBody>
          <a:bodyPr/>
          <a:lstStyle/>
          <a:p>
            <a:r>
              <a:rPr lang="en-US" dirty="0"/>
              <a:t>Eligible Expenses</a:t>
            </a:r>
          </a:p>
        </p:txBody>
      </p:sp>
      <p:sp>
        <p:nvSpPr>
          <p:cNvPr id="3" name="Content Placeholder 2">
            <a:extLst>
              <a:ext uri="{FF2B5EF4-FFF2-40B4-BE49-F238E27FC236}">
                <a16:creationId xmlns:a16="http://schemas.microsoft.com/office/drawing/2014/main" id="{69C017D6-6A16-4B15-9FB5-6C4F0B9C8982}"/>
              </a:ext>
            </a:extLst>
          </p:cNvPr>
          <p:cNvSpPr>
            <a:spLocks noGrp="1"/>
          </p:cNvSpPr>
          <p:nvPr>
            <p:ph sz="half" idx="1"/>
          </p:nvPr>
        </p:nvSpPr>
        <p:spPr>
          <a:xfrm>
            <a:off x="1031964" y="1608428"/>
            <a:ext cx="3516086" cy="4351338"/>
          </a:xfrm>
        </p:spPr>
        <p:txBody>
          <a:bodyPr>
            <a:normAutofit fontScale="77500" lnSpcReduction="20000"/>
          </a:bodyPr>
          <a:lstStyle/>
          <a:p>
            <a:pPr marL="0" indent="0">
              <a:lnSpc>
                <a:spcPct val="170000"/>
              </a:lnSpc>
              <a:spcBef>
                <a:spcPts val="0"/>
              </a:spcBef>
              <a:buNone/>
            </a:pPr>
            <a:r>
              <a:rPr lang="en-US" dirty="0">
                <a:solidFill>
                  <a:srgbClr val="7ECC00"/>
                </a:solidFill>
              </a:rPr>
              <a:t>VISION</a:t>
            </a:r>
          </a:p>
          <a:p>
            <a:pPr>
              <a:lnSpc>
                <a:spcPct val="170000"/>
              </a:lnSpc>
              <a:spcBef>
                <a:spcPts val="0"/>
              </a:spcBef>
            </a:pPr>
            <a:r>
              <a:rPr lang="en-US" dirty="0"/>
              <a:t>Glasses </a:t>
            </a:r>
          </a:p>
          <a:p>
            <a:pPr>
              <a:lnSpc>
                <a:spcPct val="170000"/>
              </a:lnSpc>
              <a:spcBef>
                <a:spcPts val="0"/>
              </a:spcBef>
            </a:pPr>
            <a:r>
              <a:rPr lang="en-US" dirty="0"/>
              <a:t>Eye exam</a:t>
            </a:r>
          </a:p>
          <a:p>
            <a:pPr>
              <a:lnSpc>
                <a:spcPct val="170000"/>
              </a:lnSpc>
              <a:spcBef>
                <a:spcPts val="0"/>
              </a:spcBef>
            </a:pPr>
            <a:r>
              <a:rPr lang="en-US" dirty="0"/>
              <a:t>Contact lenses</a:t>
            </a:r>
          </a:p>
          <a:p>
            <a:pPr>
              <a:lnSpc>
                <a:spcPct val="170000"/>
              </a:lnSpc>
              <a:spcBef>
                <a:spcPts val="0"/>
              </a:spcBef>
            </a:pPr>
            <a:r>
              <a:rPr lang="en-US" dirty="0"/>
              <a:t>Contact solution</a:t>
            </a:r>
          </a:p>
          <a:p>
            <a:pPr>
              <a:lnSpc>
                <a:spcPct val="170000"/>
              </a:lnSpc>
              <a:spcBef>
                <a:spcPts val="0"/>
              </a:spcBef>
            </a:pPr>
            <a:r>
              <a:rPr lang="en-US" dirty="0"/>
              <a:t>Prescription </a:t>
            </a:r>
          </a:p>
          <a:p>
            <a:pPr>
              <a:lnSpc>
                <a:spcPct val="170000"/>
              </a:lnSpc>
              <a:spcBef>
                <a:spcPts val="0"/>
              </a:spcBef>
            </a:pPr>
            <a:r>
              <a:rPr lang="en-US" dirty="0"/>
              <a:t>Sunglasses</a:t>
            </a:r>
          </a:p>
          <a:p>
            <a:pPr>
              <a:lnSpc>
                <a:spcPct val="170000"/>
              </a:lnSpc>
              <a:spcBef>
                <a:spcPts val="0"/>
              </a:spcBef>
            </a:pPr>
            <a:r>
              <a:rPr lang="en-US" dirty="0"/>
              <a:t>LASIK surgery</a:t>
            </a:r>
          </a:p>
        </p:txBody>
      </p:sp>
      <p:sp>
        <p:nvSpPr>
          <p:cNvPr id="5" name="Content Placeholder 4">
            <a:extLst>
              <a:ext uri="{FF2B5EF4-FFF2-40B4-BE49-F238E27FC236}">
                <a16:creationId xmlns:a16="http://schemas.microsoft.com/office/drawing/2014/main" id="{4D925F3B-A431-4B52-914F-250349BC0FD4}"/>
              </a:ext>
            </a:extLst>
          </p:cNvPr>
          <p:cNvSpPr>
            <a:spLocks noGrp="1"/>
          </p:cNvSpPr>
          <p:nvPr>
            <p:ph sz="half" idx="2"/>
          </p:nvPr>
        </p:nvSpPr>
        <p:spPr>
          <a:xfrm>
            <a:off x="7748452" y="1608428"/>
            <a:ext cx="3516086" cy="4661743"/>
          </a:xfrm>
        </p:spPr>
        <p:txBody>
          <a:bodyPr>
            <a:normAutofit fontScale="85000" lnSpcReduction="20000"/>
          </a:bodyPr>
          <a:lstStyle/>
          <a:p>
            <a:pPr marL="0" indent="0">
              <a:lnSpc>
                <a:spcPct val="160000"/>
              </a:lnSpc>
              <a:spcBef>
                <a:spcPts val="0"/>
              </a:spcBef>
              <a:buNone/>
            </a:pPr>
            <a:r>
              <a:rPr lang="en-US" sz="2400" dirty="0">
                <a:solidFill>
                  <a:srgbClr val="7ECC00"/>
                </a:solidFill>
              </a:rPr>
              <a:t>DENTAL</a:t>
            </a:r>
          </a:p>
          <a:p>
            <a:pPr>
              <a:lnSpc>
                <a:spcPct val="160000"/>
              </a:lnSpc>
              <a:spcBef>
                <a:spcPts val="0"/>
              </a:spcBef>
            </a:pPr>
            <a:r>
              <a:rPr lang="en-US" sz="2400" dirty="0"/>
              <a:t>Orthodontic</a:t>
            </a:r>
          </a:p>
          <a:p>
            <a:pPr>
              <a:lnSpc>
                <a:spcPct val="160000"/>
              </a:lnSpc>
              <a:spcBef>
                <a:spcPts val="0"/>
              </a:spcBef>
            </a:pPr>
            <a:r>
              <a:rPr lang="en-US" sz="2400" dirty="0"/>
              <a:t>Dentures/bridge/crowns</a:t>
            </a:r>
          </a:p>
          <a:p>
            <a:pPr>
              <a:lnSpc>
                <a:spcPct val="160000"/>
              </a:lnSpc>
              <a:spcBef>
                <a:spcPts val="0"/>
              </a:spcBef>
            </a:pPr>
            <a:r>
              <a:rPr lang="en-US" sz="2400" dirty="0"/>
              <a:t>Fluoride treatments &amp; seals</a:t>
            </a:r>
          </a:p>
          <a:p>
            <a:pPr>
              <a:lnSpc>
                <a:spcPct val="160000"/>
              </a:lnSpc>
              <a:spcBef>
                <a:spcPts val="0"/>
              </a:spcBef>
            </a:pPr>
            <a:r>
              <a:rPr lang="en-US" sz="2400" dirty="0"/>
              <a:t>Cleanings and fillings</a:t>
            </a:r>
          </a:p>
          <a:p>
            <a:pPr>
              <a:lnSpc>
                <a:spcPct val="160000"/>
              </a:lnSpc>
              <a:spcBef>
                <a:spcPts val="0"/>
              </a:spcBef>
            </a:pPr>
            <a:r>
              <a:rPr lang="en-US" sz="2400" dirty="0"/>
              <a:t>Root canals</a:t>
            </a:r>
          </a:p>
          <a:p>
            <a:pPr>
              <a:lnSpc>
                <a:spcPct val="160000"/>
              </a:lnSpc>
              <a:spcBef>
                <a:spcPts val="0"/>
              </a:spcBef>
            </a:pPr>
            <a:r>
              <a:rPr lang="en-US" sz="2400" dirty="0"/>
              <a:t>Extractions</a:t>
            </a:r>
          </a:p>
          <a:p>
            <a:pPr>
              <a:lnSpc>
                <a:spcPct val="160000"/>
              </a:lnSpc>
              <a:spcBef>
                <a:spcPts val="0"/>
              </a:spcBef>
            </a:pPr>
            <a:r>
              <a:rPr lang="en-US" sz="2400" dirty="0"/>
              <a:t>Dental x-rays</a:t>
            </a:r>
          </a:p>
          <a:p>
            <a:pPr>
              <a:lnSpc>
                <a:spcPct val="160000"/>
              </a:lnSpc>
              <a:spcBef>
                <a:spcPts val="0"/>
              </a:spcBef>
            </a:pPr>
            <a:r>
              <a:rPr lang="en-US" sz="2400" dirty="0"/>
              <a:t>Occlusal guards</a:t>
            </a:r>
          </a:p>
          <a:p>
            <a:pPr>
              <a:lnSpc>
                <a:spcPct val="160000"/>
              </a:lnSpc>
              <a:spcBef>
                <a:spcPts val="0"/>
              </a:spcBef>
            </a:pPr>
            <a:r>
              <a:rPr lang="en-US" sz="2400" dirty="0"/>
              <a:t>Reconstruction/implants</a:t>
            </a:r>
          </a:p>
          <a:p>
            <a:pPr>
              <a:lnSpc>
                <a:spcPct val="160000"/>
              </a:lnSpc>
            </a:pPr>
            <a:endParaRPr lang="en-US" sz="1800" dirty="0"/>
          </a:p>
        </p:txBody>
      </p:sp>
      <p:sp>
        <p:nvSpPr>
          <p:cNvPr id="6" name="Content Placeholder 2">
            <a:extLst>
              <a:ext uri="{FF2B5EF4-FFF2-40B4-BE49-F238E27FC236}">
                <a16:creationId xmlns:a16="http://schemas.microsoft.com/office/drawing/2014/main" id="{50351848-F3F3-4E7F-9602-3CD5E1D12461}"/>
              </a:ext>
            </a:extLst>
          </p:cNvPr>
          <p:cNvSpPr txBox="1">
            <a:spLocks/>
          </p:cNvSpPr>
          <p:nvPr/>
        </p:nvSpPr>
        <p:spPr>
          <a:xfrm>
            <a:off x="3938451" y="1608428"/>
            <a:ext cx="39449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2B600"/>
              </a:buClr>
              <a:buFont typeface="Arial" panose="020B0604020202020204" pitchFamily="34" charset="0"/>
              <a:buChar char="•"/>
              <a:defRPr sz="2800" kern="1200">
                <a:solidFill>
                  <a:srgbClr val="3A6E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72B600"/>
              </a:buClr>
              <a:buFont typeface="Arial" panose="020B0604020202020204" pitchFamily="34" charset="0"/>
              <a:buChar char="•"/>
              <a:defRPr sz="2400" kern="1200">
                <a:solidFill>
                  <a:srgbClr val="3A6E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72B600"/>
              </a:buClr>
              <a:buFont typeface="Arial" panose="020B0604020202020204" pitchFamily="34" charset="0"/>
              <a:buChar char="•"/>
              <a:defRPr sz="2000" kern="1200">
                <a:solidFill>
                  <a:srgbClr val="3A6E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72B600"/>
              </a:buClr>
              <a:buFont typeface="Arial" panose="020B0604020202020204" pitchFamily="34" charset="0"/>
              <a:buChar char="•"/>
              <a:defRPr sz="1800" kern="1200">
                <a:solidFill>
                  <a:srgbClr val="3A6E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72B600"/>
              </a:buClr>
              <a:buFont typeface="Arial" panose="020B0604020202020204" pitchFamily="34" charset="0"/>
              <a:buChar char="•"/>
              <a:defRPr sz="1800" kern="1200">
                <a:solidFill>
                  <a:srgbClr val="3A6E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US" sz="2200" dirty="0">
                <a:solidFill>
                  <a:srgbClr val="7ECC00"/>
                </a:solidFill>
              </a:rPr>
              <a:t>VISION</a:t>
            </a:r>
          </a:p>
          <a:p>
            <a:pPr>
              <a:lnSpc>
                <a:spcPct val="150000"/>
              </a:lnSpc>
              <a:spcBef>
                <a:spcPts val="0"/>
              </a:spcBef>
            </a:pPr>
            <a:r>
              <a:rPr lang="en-US" sz="2200" dirty="0"/>
              <a:t>Visine and eye drops</a:t>
            </a:r>
          </a:p>
          <a:p>
            <a:pPr>
              <a:lnSpc>
                <a:spcPct val="150000"/>
              </a:lnSpc>
              <a:spcBef>
                <a:spcPts val="0"/>
              </a:spcBef>
            </a:pPr>
            <a:r>
              <a:rPr lang="en-US" sz="2200" dirty="0"/>
              <a:t>Reading glasses</a:t>
            </a:r>
          </a:p>
          <a:p>
            <a:pPr>
              <a:lnSpc>
                <a:spcPct val="150000"/>
              </a:lnSpc>
              <a:spcBef>
                <a:spcPts val="0"/>
              </a:spcBef>
            </a:pPr>
            <a:r>
              <a:rPr lang="en-US" sz="2200" dirty="0"/>
              <a:t>Eyeglass repair kits</a:t>
            </a:r>
          </a:p>
          <a:p>
            <a:pPr>
              <a:lnSpc>
                <a:spcPct val="150000"/>
              </a:lnSpc>
              <a:spcBef>
                <a:spcPts val="0"/>
              </a:spcBef>
            </a:pPr>
            <a:r>
              <a:rPr lang="en-US" sz="2200" dirty="0"/>
              <a:t>Orthokeratology</a:t>
            </a:r>
          </a:p>
          <a:p>
            <a:pPr>
              <a:lnSpc>
                <a:spcPct val="150000"/>
              </a:lnSpc>
              <a:spcBef>
                <a:spcPts val="0"/>
              </a:spcBef>
            </a:pPr>
            <a:r>
              <a:rPr lang="en-US" sz="2200" dirty="0"/>
              <a:t>Seeing eye dog (buying, training, and maintaining)</a:t>
            </a:r>
          </a:p>
          <a:p>
            <a:pPr>
              <a:lnSpc>
                <a:spcPct val="150000"/>
              </a:lnSpc>
              <a:spcBef>
                <a:spcPts val="0"/>
              </a:spcBef>
            </a:pPr>
            <a:endParaRPr lang="en-US" dirty="0"/>
          </a:p>
        </p:txBody>
      </p:sp>
    </p:spTree>
    <p:extLst>
      <p:ext uri="{BB962C8B-B14F-4D97-AF65-F5344CB8AC3E}">
        <p14:creationId xmlns:p14="http://schemas.microsoft.com/office/powerpoint/2010/main" val="535310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Commuter Plans</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Parking &amp; Transit / Section 132</a:t>
            </a:r>
          </a:p>
        </p:txBody>
      </p:sp>
    </p:spTree>
    <p:extLst>
      <p:ext uri="{BB962C8B-B14F-4D97-AF65-F5344CB8AC3E}">
        <p14:creationId xmlns:p14="http://schemas.microsoft.com/office/powerpoint/2010/main" val="1908659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Need to Know?</a:t>
            </a:r>
          </a:p>
        </p:txBody>
      </p:sp>
      <p:sp>
        <p:nvSpPr>
          <p:cNvPr id="3" name="Content Placeholder 2"/>
          <p:cNvSpPr>
            <a:spLocks noGrp="1"/>
          </p:cNvSpPr>
          <p:nvPr>
            <p:ph idx="1"/>
          </p:nvPr>
        </p:nvSpPr>
        <p:spPr>
          <a:xfrm>
            <a:off x="3131618" y="1825625"/>
            <a:ext cx="8222182" cy="4676636"/>
          </a:xfrm>
        </p:spPr>
        <p:txBody>
          <a:bodyPr>
            <a:normAutofit lnSpcReduction="10000"/>
          </a:bodyPr>
          <a:lstStyle/>
          <a:p>
            <a:pPr marL="0" indent="0">
              <a:spcAft>
                <a:spcPts val="600"/>
              </a:spcAft>
              <a:buNone/>
            </a:pPr>
            <a:endParaRPr lang="en-US" dirty="0"/>
          </a:p>
          <a:p>
            <a:pPr lvl="1">
              <a:spcAft>
                <a:spcPts val="600"/>
              </a:spcAft>
            </a:pPr>
            <a:r>
              <a:rPr lang="en-US" sz="3200" dirty="0"/>
              <a:t>Sign up at open enrollment </a:t>
            </a:r>
          </a:p>
          <a:p>
            <a:pPr lvl="1">
              <a:spcAft>
                <a:spcPts val="600"/>
              </a:spcAft>
            </a:pPr>
            <a:r>
              <a:rPr lang="en-US" sz="3200" dirty="0"/>
              <a:t>You can change or stop your election by letting HR know of the change 2 weeks prior to effective date</a:t>
            </a:r>
          </a:p>
          <a:p>
            <a:pPr lvl="1">
              <a:spcAft>
                <a:spcPts val="600"/>
              </a:spcAft>
            </a:pPr>
            <a:r>
              <a:rPr lang="en-US" sz="3200" dirty="0"/>
              <a:t>It’s a Pay-As-You-Go Benefit </a:t>
            </a:r>
          </a:p>
          <a:p>
            <a:pPr lvl="1">
              <a:spcAft>
                <a:spcPts val="600"/>
              </a:spcAft>
            </a:pPr>
            <a:r>
              <a:rPr lang="en-US" sz="3200" dirty="0"/>
              <a:t>Unused monies roll over to the next year</a:t>
            </a:r>
          </a:p>
          <a:p>
            <a:pPr lvl="2">
              <a:spcAft>
                <a:spcPts val="600"/>
              </a:spcAft>
            </a:pPr>
            <a:r>
              <a:rPr lang="en-US" sz="2800" dirty="0"/>
              <a:t>If you leave your employer, those monies will be forfeited</a:t>
            </a:r>
          </a:p>
          <a:p>
            <a:pPr marL="0" indent="0">
              <a:spcAft>
                <a:spcPts val="600"/>
              </a:spcAft>
              <a:buNone/>
            </a:pPr>
            <a:endParaRPr lang="en-US" dirty="0"/>
          </a:p>
        </p:txBody>
      </p:sp>
      <p:sp>
        <p:nvSpPr>
          <p:cNvPr id="4" name="Oval 3"/>
          <p:cNvSpPr/>
          <p:nvPr/>
        </p:nvSpPr>
        <p:spPr>
          <a:xfrm>
            <a:off x="1105338" y="1208869"/>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926" y="1227341"/>
            <a:ext cx="1829217" cy="1829217"/>
          </a:xfrm>
          <a:prstGeom prst="rect">
            <a:avLst/>
          </a:prstGeom>
        </p:spPr>
      </p:pic>
    </p:spTree>
    <p:extLst>
      <p:ext uri="{BB962C8B-B14F-4D97-AF65-F5344CB8AC3E}">
        <p14:creationId xmlns:p14="http://schemas.microsoft.com/office/powerpoint/2010/main" val="41092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Commuter Accounts – </a:t>
            </a:r>
            <a:br>
              <a:rPr lang="en-US" dirty="0"/>
            </a:br>
            <a:r>
              <a:rPr lang="en-US" dirty="0"/>
              <a:t>Section 132 Plans?</a:t>
            </a:r>
          </a:p>
        </p:txBody>
      </p:sp>
      <p:sp>
        <p:nvSpPr>
          <p:cNvPr id="3" name="Content Placeholder 2"/>
          <p:cNvSpPr>
            <a:spLocks noGrp="1"/>
          </p:cNvSpPr>
          <p:nvPr>
            <p:ph idx="1"/>
          </p:nvPr>
        </p:nvSpPr>
        <p:spPr/>
        <p:txBody>
          <a:bodyPr/>
          <a:lstStyle/>
          <a:p>
            <a:r>
              <a:rPr lang="en-US" dirty="0"/>
              <a:t>Parking &amp; Transit plans fall under IRS Section 132</a:t>
            </a:r>
          </a:p>
          <a:p>
            <a:r>
              <a:rPr lang="en-US" dirty="0"/>
              <a:t>This benefit allows participants to use pretax dollars to pay for qualified parking and commuter expenses</a:t>
            </a:r>
          </a:p>
          <a:p>
            <a:r>
              <a:rPr lang="en-US" dirty="0"/>
              <a:t>Participants save 15% - 40% in taxes from their elections</a:t>
            </a:r>
          </a:p>
          <a:p>
            <a:pPr lvl="1"/>
            <a:r>
              <a:rPr lang="en-US" dirty="0"/>
              <a:t>Federal, State, and FICA taxes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932" y="4498197"/>
            <a:ext cx="3081867" cy="2054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920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19800" y="365125"/>
          <a:ext cx="5740401" cy="637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How Does It Work?</a:t>
            </a:r>
          </a:p>
        </p:txBody>
      </p:sp>
      <p:sp>
        <p:nvSpPr>
          <p:cNvPr id="6" name="Content Placeholder 5"/>
          <p:cNvSpPr>
            <a:spLocks noGrp="1"/>
          </p:cNvSpPr>
          <p:nvPr>
            <p:ph idx="1"/>
          </p:nvPr>
        </p:nvSpPr>
        <p:spPr>
          <a:xfrm>
            <a:off x="838200" y="1825625"/>
            <a:ext cx="5257800" cy="4178665"/>
          </a:xfrm>
        </p:spPr>
        <p:txBody>
          <a:bodyPr>
            <a:normAutofit fontScale="85000" lnSpcReduction="20000"/>
          </a:bodyPr>
          <a:lstStyle/>
          <a:p>
            <a:r>
              <a:rPr lang="en-US" dirty="0"/>
              <a:t>2021 - You can elect up to $270/month for Parking and up to $270/month for Transit expenses. </a:t>
            </a:r>
          </a:p>
          <a:p>
            <a:r>
              <a:rPr lang="en-US" dirty="0"/>
              <a:t>Every dollar you put in your Parking &amp; Transit plan is </a:t>
            </a:r>
            <a:r>
              <a:rPr lang="en-US" b="1" dirty="0"/>
              <a:t>tax free</a:t>
            </a:r>
          </a:p>
          <a:p>
            <a:r>
              <a:rPr lang="en-US" dirty="0"/>
              <a:t>You do not pay:</a:t>
            </a:r>
          </a:p>
          <a:p>
            <a:pPr lvl="1"/>
            <a:r>
              <a:rPr lang="en-US" dirty="0"/>
              <a:t>Federal taxes</a:t>
            </a:r>
          </a:p>
          <a:p>
            <a:pPr lvl="1"/>
            <a:r>
              <a:rPr lang="en-US" dirty="0"/>
              <a:t>State taxes </a:t>
            </a:r>
            <a:br>
              <a:rPr lang="en-US" dirty="0"/>
            </a:br>
            <a:r>
              <a:rPr lang="en-US" dirty="0"/>
              <a:t>(and local taxes if applicable)</a:t>
            </a:r>
          </a:p>
          <a:p>
            <a:pPr lvl="1"/>
            <a:r>
              <a:rPr lang="en-US" dirty="0"/>
              <a:t>Social Security and Medicare taxes</a:t>
            </a:r>
          </a:p>
          <a:p>
            <a:endParaRPr lang="en-US" dirty="0"/>
          </a:p>
        </p:txBody>
      </p:sp>
    </p:spTree>
    <p:extLst>
      <p:ext uri="{BB962C8B-B14F-4D97-AF65-F5344CB8AC3E}">
        <p14:creationId xmlns:p14="http://schemas.microsoft.com/office/powerpoint/2010/main" val="2455476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Can I Elect Pretax For Commuter?</a:t>
            </a:r>
          </a:p>
        </p:txBody>
      </p:sp>
      <p:sp>
        <p:nvSpPr>
          <p:cNvPr id="7" name="Content Placeholder 6"/>
          <p:cNvSpPr>
            <a:spLocks noGrp="1"/>
          </p:cNvSpPr>
          <p:nvPr>
            <p:ph idx="1"/>
          </p:nvPr>
        </p:nvSpPr>
        <p:spPr/>
        <p:txBody>
          <a:bodyPr>
            <a:normAutofit fontScale="92500" lnSpcReduction="20000"/>
          </a:bodyPr>
          <a:lstStyle/>
          <a:p>
            <a:r>
              <a:rPr lang="en-US" dirty="0"/>
              <a:t>The IRS sets maximum monthly limits for both parking and transit</a:t>
            </a:r>
          </a:p>
          <a:p>
            <a:r>
              <a:rPr lang="en-US" b="1" dirty="0"/>
              <a:t>Participants can elect up to $270 for parking and up to $270 for transit per month</a:t>
            </a:r>
          </a:p>
          <a:p>
            <a:r>
              <a:rPr lang="en-US" dirty="0"/>
              <a:t>You can change or stop your election amount during the plan year by notifying their HR Department at least 2 weeks in advance of the requested change date</a:t>
            </a:r>
          </a:p>
          <a:p>
            <a:r>
              <a:rPr lang="en-US" b="1" dirty="0"/>
              <a:t>Unused balances </a:t>
            </a:r>
            <a:r>
              <a:rPr lang="en-US" dirty="0"/>
              <a:t>at the end of the year will be carried over to the next plan year, however, any unused balance upon termination of employment would be forfeited</a:t>
            </a:r>
          </a:p>
          <a:p>
            <a:endParaRPr lang="en-US" dirty="0"/>
          </a:p>
          <a:p>
            <a:endParaRPr lang="en-US" dirty="0"/>
          </a:p>
        </p:txBody>
      </p:sp>
    </p:spTree>
    <p:extLst>
      <p:ext uri="{BB962C8B-B14F-4D97-AF65-F5344CB8AC3E}">
        <p14:creationId xmlns:p14="http://schemas.microsoft.com/office/powerpoint/2010/main" val="161381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Qualified Commuter Expenses? </a:t>
            </a:r>
          </a:p>
        </p:txBody>
      </p:sp>
      <p:sp>
        <p:nvSpPr>
          <p:cNvPr id="3" name="Content Placeholder 2"/>
          <p:cNvSpPr>
            <a:spLocks noGrp="1"/>
          </p:cNvSpPr>
          <p:nvPr>
            <p:ph idx="1"/>
          </p:nvPr>
        </p:nvSpPr>
        <p:spPr/>
        <p:txBody>
          <a:bodyPr>
            <a:normAutofit fontScale="92500"/>
          </a:bodyPr>
          <a:lstStyle/>
          <a:p>
            <a:r>
              <a:rPr lang="en-US" b="1" dirty="0"/>
              <a:t>Transit/Commuter Passes – </a:t>
            </a:r>
            <a:r>
              <a:rPr lang="en-US" dirty="0"/>
              <a:t>A</a:t>
            </a:r>
            <a:r>
              <a:rPr lang="en-US" b="1" dirty="0"/>
              <a:t> </a:t>
            </a:r>
            <a:r>
              <a:rPr lang="en-US" dirty="0"/>
              <a:t>pass, token, fare card, or similar item entitling a person to transportation on mass transit facilities or provided by a person who transports people for compensation or hire, in a vehicle which seats at least six adults, excluding the driver</a:t>
            </a:r>
          </a:p>
          <a:p>
            <a:pPr lvl="1"/>
            <a:r>
              <a:rPr lang="en-US" dirty="0"/>
              <a:t>Examples include bus, subway, train, light rail, monorail, or ferry </a:t>
            </a:r>
          </a:p>
          <a:p>
            <a:r>
              <a:rPr lang="en-US" b="1" dirty="0"/>
              <a:t>Parking – </a:t>
            </a:r>
            <a:r>
              <a:rPr lang="en-US" dirty="0"/>
              <a:t>Parking provided on or near the employer’s business premises or at a location from which the employee commutes by carpool, commuter highway vehicle, etc.</a:t>
            </a:r>
          </a:p>
        </p:txBody>
      </p:sp>
    </p:spTree>
    <p:extLst>
      <p:ext uri="{BB962C8B-B14F-4D97-AF65-F5344CB8AC3E}">
        <p14:creationId xmlns:p14="http://schemas.microsoft.com/office/powerpoint/2010/main" val="3408397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Reimbursement Rules</a:t>
            </a:r>
          </a:p>
        </p:txBody>
      </p:sp>
      <p:sp>
        <p:nvSpPr>
          <p:cNvPr id="3" name="Content Placeholder 2"/>
          <p:cNvSpPr>
            <a:spLocks noGrp="1"/>
          </p:cNvSpPr>
          <p:nvPr>
            <p:ph idx="1"/>
          </p:nvPr>
        </p:nvSpPr>
        <p:spPr/>
        <p:txBody>
          <a:bodyPr/>
          <a:lstStyle/>
          <a:p>
            <a:r>
              <a:rPr lang="en-US" b="1" dirty="0"/>
              <a:t>Parking</a:t>
            </a:r>
            <a:r>
              <a:rPr lang="en-US" dirty="0"/>
              <a:t> expenses can be paid with your BASIC Card or paid out-of-pocket and reimbursed to your MyCash Account within your BASIC Card</a:t>
            </a:r>
          </a:p>
          <a:p>
            <a:r>
              <a:rPr lang="en-US" b="1" dirty="0"/>
              <a:t>Transit</a:t>
            </a:r>
            <a:r>
              <a:rPr lang="en-US" dirty="0"/>
              <a:t> expenses </a:t>
            </a:r>
            <a:r>
              <a:rPr lang="en-US" b="1" dirty="0"/>
              <a:t>must be </a:t>
            </a:r>
            <a:r>
              <a:rPr lang="en-US" dirty="0"/>
              <a:t>purchased with your BASIC Card only</a:t>
            </a:r>
          </a:p>
          <a:p>
            <a:pPr lvl="1"/>
            <a:r>
              <a:rPr lang="en-US" dirty="0"/>
              <a:t>This ruling went into effect in 2016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266" y="4153511"/>
            <a:ext cx="3634033" cy="2422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8187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Elections Work</a:t>
            </a:r>
          </a:p>
        </p:txBody>
      </p:sp>
      <p:sp>
        <p:nvSpPr>
          <p:cNvPr id="7" name="Content Placeholder 6"/>
          <p:cNvSpPr>
            <a:spLocks noGrp="1"/>
          </p:cNvSpPr>
          <p:nvPr>
            <p:ph idx="1"/>
          </p:nvPr>
        </p:nvSpPr>
        <p:spPr>
          <a:xfrm>
            <a:off x="838200" y="1825625"/>
            <a:ext cx="8145547" cy="4178665"/>
          </a:xfrm>
        </p:spPr>
        <p:txBody>
          <a:bodyPr>
            <a:normAutofit fontScale="85000" lnSpcReduction="20000"/>
          </a:bodyPr>
          <a:lstStyle/>
          <a:p>
            <a:r>
              <a:rPr lang="en-US" dirty="0"/>
              <a:t>Parking and Transit are a </a:t>
            </a:r>
            <a:r>
              <a:rPr lang="en-US" b="1" dirty="0"/>
              <a:t>Pay-As-You-Go Benefit</a:t>
            </a:r>
            <a:r>
              <a:rPr lang="en-US" dirty="0"/>
              <a:t>. That means that the monies are not available until it has been paid from your pretax payroll deductions </a:t>
            </a:r>
          </a:p>
          <a:p>
            <a:r>
              <a:rPr lang="en-US" b="1" i="1" dirty="0"/>
              <a:t>Example</a:t>
            </a:r>
            <a:r>
              <a:rPr lang="en-US" dirty="0"/>
              <a:t>: If you let HR know that you would like to make a Parking election in December for February 1</a:t>
            </a:r>
            <a:r>
              <a:rPr lang="en-US" baseline="30000" dirty="0"/>
              <a:t>st</a:t>
            </a:r>
            <a:r>
              <a:rPr lang="en-US" dirty="0"/>
              <a:t>, the pretax payroll deductions would begin in February and the monies would be available for Parking use March 1</a:t>
            </a:r>
            <a:r>
              <a:rPr lang="en-US" baseline="30000" dirty="0"/>
              <a:t>st</a:t>
            </a:r>
            <a:r>
              <a:rPr lang="en-US" dirty="0"/>
              <a:t>, 2021</a:t>
            </a:r>
          </a:p>
          <a:p>
            <a:r>
              <a:rPr lang="en-US" dirty="0"/>
              <a:t>Elections can be changed or stopped at anytime with a 2 week advance notice to HR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9947" y="2936875"/>
            <a:ext cx="2370053" cy="35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156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97E1D-8CB9-4993-BCE6-74EBF2166C9C}"/>
              </a:ext>
            </a:extLst>
          </p:cNvPr>
          <p:cNvSpPr>
            <a:spLocks noGrp="1"/>
          </p:cNvSpPr>
          <p:nvPr>
            <p:ph type="title"/>
          </p:nvPr>
        </p:nvSpPr>
        <p:spPr/>
        <p:txBody>
          <a:bodyPr/>
          <a:lstStyle/>
          <a:p>
            <a:r>
              <a:rPr lang="en-US" dirty="0"/>
              <a:t>BASIC Card</a:t>
            </a:r>
          </a:p>
        </p:txBody>
      </p:sp>
      <p:sp>
        <p:nvSpPr>
          <p:cNvPr id="5" name="Content Placeholder 4">
            <a:extLst>
              <a:ext uri="{FF2B5EF4-FFF2-40B4-BE49-F238E27FC236}">
                <a16:creationId xmlns:a16="http://schemas.microsoft.com/office/drawing/2014/main" id="{301314F8-BD94-45BC-A694-BF208C13D2D1}"/>
              </a:ext>
            </a:extLst>
          </p:cNvPr>
          <p:cNvSpPr>
            <a:spLocks noGrp="1"/>
          </p:cNvSpPr>
          <p:nvPr>
            <p:ph idx="1"/>
          </p:nvPr>
        </p:nvSpPr>
        <p:spPr>
          <a:xfrm>
            <a:off x="770467" y="1690689"/>
            <a:ext cx="5604933" cy="4337578"/>
          </a:xfrm>
        </p:spPr>
        <p:txBody>
          <a:bodyPr wrap="square">
            <a:normAutofit/>
          </a:bodyPr>
          <a:lstStyle/>
          <a:p>
            <a:pPr>
              <a:lnSpc>
                <a:spcPct val="110000"/>
              </a:lnSpc>
            </a:pPr>
            <a:r>
              <a:rPr lang="en-US" dirty="0"/>
              <a:t>Smart benefits card with access to </a:t>
            </a:r>
            <a:r>
              <a:rPr lang="en-US" u="sng" dirty="0"/>
              <a:t>all</a:t>
            </a:r>
            <a:r>
              <a:rPr lang="en-US" dirty="0"/>
              <a:t> participant benefit accounts and </a:t>
            </a:r>
            <a:r>
              <a:rPr lang="en-US" dirty="0" err="1"/>
              <a:t>MyCash</a:t>
            </a:r>
            <a:endParaRPr lang="en-US" dirty="0"/>
          </a:p>
          <a:p>
            <a:pPr>
              <a:lnSpc>
                <a:spcPct val="110000"/>
              </a:lnSpc>
            </a:pPr>
            <a:r>
              <a:rPr lang="en-US" dirty="0"/>
              <a:t>Eliminates the need for reimbursement requests</a:t>
            </a:r>
          </a:p>
          <a:p>
            <a:pPr>
              <a:lnSpc>
                <a:spcPct val="110000"/>
              </a:lnSpc>
            </a:pPr>
            <a:r>
              <a:rPr lang="en-US" dirty="0">
                <a:solidFill>
                  <a:srgbClr val="72B600"/>
                </a:solidFill>
              </a:rPr>
              <a:t>Proprietary technology </a:t>
            </a:r>
            <a:r>
              <a:rPr lang="en-US" dirty="0"/>
              <a:t>instantly withdraws funds from the appropriate account(s)</a:t>
            </a:r>
          </a:p>
          <a:p>
            <a:endParaRPr lang="en-US" dirty="0"/>
          </a:p>
        </p:txBody>
      </p:sp>
      <p:pic>
        <p:nvPicPr>
          <p:cNvPr id="6" name="Picture 5">
            <a:extLst>
              <a:ext uri="{FF2B5EF4-FFF2-40B4-BE49-F238E27FC236}">
                <a16:creationId xmlns:a16="http://schemas.microsoft.com/office/drawing/2014/main" id="{AE4CA964-33E5-43B9-8BC2-FB880DAE0D60}"/>
              </a:ext>
            </a:extLst>
          </p:cNvPr>
          <p:cNvPicPr>
            <a:picLocks noChangeAspect="1"/>
          </p:cNvPicPr>
          <p:nvPr/>
        </p:nvPicPr>
        <p:blipFill>
          <a:blip r:embed="rId2"/>
          <a:stretch>
            <a:fillRect/>
          </a:stretch>
        </p:blipFill>
        <p:spPr>
          <a:xfrm>
            <a:off x="6466114" y="1825625"/>
            <a:ext cx="5314755" cy="3531928"/>
          </a:xfrm>
          <a:prstGeom prst="rect">
            <a:avLst/>
          </a:prstGeom>
        </p:spPr>
      </p:pic>
    </p:spTree>
    <p:extLst>
      <p:ext uri="{BB962C8B-B14F-4D97-AF65-F5344CB8AC3E}">
        <p14:creationId xmlns:p14="http://schemas.microsoft.com/office/powerpoint/2010/main" val="485582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 - Transit</a:t>
            </a:r>
          </a:p>
        </p:txBody>
      </p:sp>
      <p:sp>
        <p:nvSpPr>
          <p:cNvPr id="3" name="Content Placeholder 2"/>
          <p:cNvSpPr>
            <a:spLocks noGrp="1"/>
          </p:cNvSpPr>
          <p:nvPr>
            <p:ph idx="1"/>
          </p:nvPr>
        </p:nvSpPr>
        <p:spPr>
          <a:xfrm>
            <a:off x="838199" y="1690689"/>
            <a:ext cx="10710334" cy="4430712"/>
          </a:xfrm>
        </p:spPr>
        <p:txBody>
          <a:bodyPr>
            <a:normAutofit fontScale="62500" lnSpcReduction="20000"/>
          </a:bodyPr>
          <a:lstStyle/>
          <a:p>
            <a:pPr marL="0" indent="0">
              <a:buNone/>
            </a:pPr>
            <a:r>
              <a:rPr lang="en-US" sz="4500" b="1" dirty="0">
                <a:solidFill>
                  <a:srgbClr val="72B600"/>
                </a:solidFill>
              </a:rPr>
              <a:t>Transit Expenses:</a:t>
            </a:r>
          </a:p>
          <a:p>
            <a:r>
              <a:rPr lang="en-US" sz="4200" dirty="0"/>
              <a:t>Participants use their BASIC Card to purchase transit fare at Transit Terminals or Transit Kiosks</a:t>
            </a:r>
          </a:p>
          <a:p>
            <a:r>
              <a:rPr lang="en-US" sz="4200" dirty="0"/>
              <a:t>You can use your BASIC Card to add funds to an electronic (smart) transit card (e.g., Clipper Card, </a:t>
            </a:r>
            <a:r>
              <a:rPr lang="en-US" sz="4200" dirty="0" err="1"/>
              <a:t>SmarTrip</a:t>
            </a:r>
            <a:r>
              <a:rPr lang="en-US" sz="4200" dirty="0"/>
              <a:t>, METRA, MetroCard, or ORCA) </a:t>
            </a:r>
          </a:p>
          <a:p>
            <a:r>
              <a:rPr lang="en-US" sz="4200" dirty="0"/>
              <a:t>Cash reimbursement for out-of-pocket transit expenses </a:t>
            </a:r>
            <a:r>
              <a:rPr lang="en-US" sz="4200" b="1" dirty="0"/>
              <a:t>are not allowed under the Internal Revenue Code – you must use your BASIC Card</a:t>
            </a:r>
          </a:p>
          <a:p>
            <a:pPr marL="0" indent="0">
              <a:buNone/>
            </a:pPr>
            <a:endParaRPr lang="en-US" dirty="0"/>
          </a:p>
          <a:p>
            <a:endParaRPr lang="en-US" dirty="0"/>
          </a:p>
        </p:txBody>
      </p:sp>
    </p:spTree>
    <p:extLst>
      <p:ext uri="{BB962C8B-B14F-4D97-AF65-F5344CB8AC3E}">
        <p14:creationId xmlns:p14="http://schemas.microsoft.com/office/powerpoint/2010/main" val="2630187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 - Parking</a:t>
            </a:r>
          </a:p>
        </p:txBody>
      </p:sp>
      <p:sp>
        <p:nvSpPr>
          <p:cNvPr id="3" name="Content Placeholder 2"/>
          <p:cNvSpPr>
            <a:spLocks noGrp="1"/>
          </p:cNvSpPr>
          <p:nvPr>
            <p:ph idx="1"/>
          </p:nvPr>
        </p:nvSpPr>
        <p:spPr>
          <a:xfrm>
            <a:off x="838200" y="1589103"/>
            <a:ext cx="9872133" cy="4394447"/>
          </a:xfrm>
        </p:spPr>
        <p:txBody>
          <a:bodyPr>
            <a:normAutofit/>
          </a:bodyPr>
          <a:lstStyle/>
          <a:p>
            <a:pPr marL="0" indent="0">
              <a:buNone/>
            </a:pPr>
            <a:r>
              <a:rPr lang="en-US" b="1" dirty="0">
                <a:solidFill>
                  <a:srgbClr val="72B600"/>
                </a:solidFill>
              </a:rPr>
              <a:t>Parking expenses:</a:t>
            </a:r>
          </a:p>
          <a:p>
            <a:r>
              <a:rPr lang="en-US" dirty="0"/>
              <a:t>Participants use their BASIC Card to pay for parking at parking facilities</a:t>
            </a:r>
          </a:p>
          <a:p>
            <a:r>
              <a:rPr lang="en-US" dirty="0"/>
              <a:t>You can pay for parking personally (out of pocket)</a:t>
            </a:r>
            <a:br>
              <a:rPr lang="en-US" dirty="0"/>
            </a:br>
            <a:r>
              <a:rPr lang="en-US" dirty="0"/>
              <a:t>and then submit a claim to BASIC for reimbursement to their </a:t>
            </a:r>
            <a:r>
              <a:rPr lang="en-US" dirty="0" err="1"/>
              <a:t>MyCash</a:t>
            </a:r>
            <a:r>
              <a:rPr lang="en-US" dirty="0"/>
              <a:t> Account.</a:t>
            </a:r>
          </a:p>
          <a:p>
            <a:pPr lvl="1"/>
            <a:r>
              <a:rPr lang="en-US" dirty="0"/>
              <a:t>Participants can submit claims through the </a:t>
            </a:r>
            <a:br>
              <a:rPr lang="en-US" dirty="0"/>
            </a:br>
            <a:r>
              <a:rPr lang="en-US" dirty="0"/>
              <a:t>BASIC Benefits App with a photo of a receipt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745" y="3568823"/>
            <a:ext cx="2156533" cy="1979720"/>
          </a:xfrm>
          <a:prstGeom prst="rect">
            <a:avLst/>
          </a:prstGeom>
        </p:spPr>
      </p:pic>
    </p:spTree>
    <p:extLst>
      <p:ext uri="{BB962C8B-B14F-4D97-AF65-F5344CB8AC3E}">
        <p14:creationId xmlns:p14="http://schemas.microsoft.com/office/powerpoint/2010/main" val="2046631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THANK YOU</a:t>
            </a:r>
            <a:br>
              <a:rPr lang="en-US" dirty="0"/>
            </a:br>
            <a:endParaRPr lang="en-US" dirty="0"/>
          </a:p>
        </p:txBody>
      </p:sp>
      <p:sp>
        <p:nvSpPr>
          <p:cNvPr id="3" name="Subtitle 2"/>
          <p:cNvSpPr>
            <a:spLocks noGrp="1"/>
          </p:cNvSpPr>
          <p:nvPr>
            <p:ph type="subTitle" idx="1"/>
          </p:nvPr>
        </p:nvSpPr>
        <p:spPr/>
        <p:txBody>
          <a:bodyPr/>
          <a:lstStyle/>
          <a:p>
            <a:r>
              <a:rPr lang="en-US" dirty="0"/>
              <a:t>Additional CDA Participant Resources</a:t>
            </a:r>
          </a:p>
          <a:p>
            <a:r>
              <a:rPr lang="en-US" dirty="0">
                <a:hlinkClick r:id="rId2"/>
              </a:rPr>
              <a:t>https://www.basiconline.com/hq/employee/basic_cda/</a:t>
            </a:r>
            <a:r>
              <a:rPr lang="en-US" dirty="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8048898" y="5207653"/>
            <a:ext cx="3679273" cy="1422400"/>
          </a:xfrm>
          <a:prstGeom prst="rect">
            <a:avLst/>
          </a:prstGeom>
        </p:spPr>
      </p:pic>
    </p:spTree>
    <p:extLst>
      <p:ext uri="{BB962C8B-B14F-4D97-AF65-F5344CB8AC3E}">
        <p14:creationId xmlns:p14="http://schemas.microsoft.com/office/powerpoint/2010/main" val="1567921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4693" y="355907"/>
            <a:ext cx="7424044" cy="1325563"/>
          </a:xfrm>
        </p:spPr>
        <p:txBody>
          <a:bodyPr/>
          <a:lstStyle/>
          <a:p>
            <a:r>
              <a:rPr lang="en-US" dirty="0"/>
              <a:t>Contact BASIC FSA</a:t>
            </a:r>
          </a:p>
        </p:txBody>
      </p:sp>
      <p:sp>
        <p:nvSpPr>
          <p:cNvPr id="4" name="Content Placeholder 3"/>
          <p:cNvSpPr>
            <a:spLocks noGrp="1"/>
          </p:cNvSpPr>
          <p:nvPr>
            <p:ph idx="1"/>
          </p:nvPr>
        </p:nvSpPr>
        <p:spPr>
          <a:xfrm>
            <a:off x="854693" y="1681470"/>
            <a:ext cx="8503812" cy="4676636"/>
          </a:xfrm>
        </p:spPr>
        <p:txBody>
          <a:bodyPr>
            <a:normAutofit/>
          </a:bodyPr>
          <a:lstStyle/>
          <a:p>
            <a:pPr marL="0" indent="0">
              <a:lnSpc>
                <a:spcPct val="110000"/>
              </a:lnSpc>
              <a:buNone/>
            </a:pPr>
            <a:r>
              <a:rPr lang="en-US" b="1" dirty="0"/>
              <a:t>BASIC wants to help you with your benefits!  </a:t>
            </a:r>
          </a:p>
          <a:p>
            <a:pPr marL="0" indent="0">
              <a:lnSpc>
                <a:spcPct val="110000"/>
              </a:lnSpc>
              <a:buNone/>
            </a:pPr>
            <a:endParaRPr lang="en-US" dirty="0"/>
          </a:p>
          <a:p>
            <a:pPr marL="0" indent="0">
              <a:lnSpc>
                <a:spcPct val="110000"/>
              </a:lnSpc>
              <a:buNone/>
            </a:pPr>
            <a:r>
              <a:rPr lang="en-US" dirty="0"/>
              <a:t>Please contact BASIC at the phone number below or your HR Department with any questions about your FSA benefit. You can also submit a Support Request via CDA online or </a:t>
            </a:r>
            <a:r>
              <a:rPr lang="en-US"/>
              <a:t>in the BASIC benefits app.</a:t>
            </a:r>
            <a:endParaRPr lang="en-US" dirty="0"/>
          </a:p>
          <a:p>
            <a:pPr marL="457200" lvl="1" indent="0">
              <a:lnSpc>
                <a:spcPct val="110000"/>
              </a:lnSpc>
              <a:buNone/>
            </a:pPr>
            <a:r>
              <a:rPr lang="en-US" dirty="0"/>
              <a:t>Phone:  (800) 372-3539 </a:t>
            </a:r>
          </a:p>
        </p:txBody>
      </p:sp>
      <p:sp>
        <p:nvSpPr>
          <p:cNvPr id="5" name="Oval 4"/>
          <p:cNvSpPr/>
          <p:nvPr/>
        </p:nvSpPr>
        <p:spPr>
          <a:xfrm>
            <a:off x="9719946" y="3158091"/>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868" y="3158091"/>
            <a:ext cx="2251924" cy="2251924"/>
          </a:xfrm>
          <a:prstGeom prst="rect">
            <a:avLst/>
          </a:prstGeom>
        </p:spPr>
      </p:pic>
    </p:spTree>
    <p:extLst>
      <p:ext uri="{BB962C8B-B14F-4D97-AF65-F5344CB8AC3E}">
        <p14:creationId xmlns:p14="http://schemas.microsoft.com/office/powerpoint/2010/main" val="211597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BASIC Card</a:t>
            </a:r>
          </a:p>
        </p:txBody>
      </p:sp>
      <p:sp>
        <p:nvSpPr>
          <p:cNvPr id="11" name="Content Placeholder 10"/>
          <p:cNvSpPr>
            <a:spLocks noGrp="1"/>
          </p:cNvSpPr>
          <p:nvPr>
            <p:ph sz="half" idx="1"/>
          </p:nvPr>
        </p:nvSpPr>
        <p:spPr>
          <a:xfrm>
            <a:off x="838200" y="1621491"/>
            <a:ext cx="5998072" cy="4351338"/>
          </a:xfrm>
        </p:spPr>
        <p:txBody>
          <a:bodyPr>
            <a:normAutofit/>
          </a:bodyPr>
          <a:lstStyle/>
          <a:p>
            <a:pPr>
              <a:lnSpc>
                <a:spcPct val="110000"/>
              </a:lnSpc>
            </a:pPr>
            <a:r>
              <a:rPr lang="en-US" dirty="0"/>
              <a:t>A </a:t>
            </a:r>
            <a:r>
              <a:rPr lang="en-US"/>
              <a:t>Mastercard card </a:t>
            </a:r>
            <a:r>
              <a:rPr lang="en-US" dirty="0"/>
              <a:t>will be issued upon enrollment</a:t>
            </a:r>
          </a:p>
          <a:p>
            <a:pPr>
              <a:lnSpc>
                <a:spcPct val="110000"/>
              </a:lnSpc>
            </a:pPr>
            <a:r>
              <a:rPr lang="en-US" dirty="0"/>
              <a:t>The BASIC Card comes loaded with the full Medical FSA election, and the up-to-date Dependent Care payroll deductions</a:t>
            </a:r>
          </a:p>
          <a:p>
            <a:pPr>
              <a:lnSpc>
                <a:spcPct val="110000"/>
              </a:lnSpc>
            </a:pPr>
            <a:r>
              <a:rPr lang="en-US" dirty="0"/>
              <a:t>Use anywhere Mastercard is accepted</a:t>
            </a:r>
          </a:p>
          <a:p>
            <a:endParaRPr lang="en-US" dirty="0"/>
          </a:p>
          <a:p>
            <a:endParaRPr lang="en-US" dirty="0"/>
          </a:p>
        </p:txBody>
      </p:sp>
      <p:pic>
        <p:nvPicPr>
          <p:cNvPr id="13" name="Picture 12" descr="A screenshot of a cell phone&#10;&#10;Description automatically generated">
            <a:extLst>
              <a:ext uri="{FF2B5EF4-FFF2-40B4-BE49-F238E27FC236}">
                <a16:creationId xmlns:a16="http://schemas.microsoft.com/office/drawing/2014/main" id="{DB251A9C-A5D6-40B6-AE10-DC48B2B53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72" y="883123"/>
            <a:ext cx="4517528" cy="3688400"/>
          </a:xfrm>
          <a:prstGeom prst="rect">
            <a:avLst/>
          </a:prstGeom>
        </p:spPr>
      </p:pic>
    </p:spTree>
    <p:extLst>
      <p:ext uri="{BB962C8B-B14F-4D97-AF65-F5344CB8AC3E}">
        <p14:creationId xmlns:p14="http://schemas.microsoft.com/office/powerpoint/2010/main" val="412206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Picture to Pay</a:t>
            </a:r>
          </a:p>
        </p:txBody>
      </p:sp>
      <p:sp>
        <p:nvSpPr>
          <p:cNvPr id="11" name="Content Placeholder 10"/>
          <p:cNvSpPr>
            <a:spLocks noGrp="1"/>
          </p:cNvSpPr>
          <p:nvPr>
            <p:ph sz="half" idx="1"/>
          </p:nvPr>
        </p:nvSpPr>
        <p:spPr>
          <a:xfrm>
            <a:off x="838200" y="1621491"/>
            <a:ext cx="4218992" cy="4351338"/>
          </a:xfrm>
        </p:spPr>
        <p:txBody>
          <a:bodyPr>
            <a:normAutofit lnSpcReduction="10000"/>
          </a:bodyPr>
          <a:lstStyle/>
          <a:p>
            <a:r>
              <a:rPr lang="en-US" dirty="0"/>
              <a:t>Take a picture of an eligible benefit expense/bill, then submit via the BASIC Benefits App</a:t>
            </a:r>
          </a:p>
          <a:p>
            <a:r>
              <a:rPr lang="en-US" dirty="0"/>
              <a:t>No forms to fill out and no need to sign-in to a website</a:t>
            </a:r>
          </a:p>
          <a:p>
            <a:r>
              <a:rPr lang="en-US" dirty="0">
                <a:solidFill>
                  <a:srgbClr val="72B600"/>
                </a:solidFill>
              </a:rPr>
              <a:t>Just click and submit and we’ll take care of the rest</a:t>
            </a:r>
          </a:p>
          <a:p>
            <a:endParaRPr lang="en-US" dirty="0"/>
          </a:p>
        </p:txBody>
      </p:sp>
      <p:pic>
        <p:nvPicPr>
          <p:cNvPr id="12" name="Picture 11" descr="A screenshot of a cell phone&#10;&#10;Description automatically generated">
            <a:extLst>
              <a:ext uri="{FF2B5EF4-FFF2-40B4-BE49-F238E27FC236}">
                <a16:creationId xmlns:a16="http://schemas.microsoft.com/office/drawing/2014/main" id="{F45C723C-B01B-470F-9EB9-C05ABB981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898" y="1769421"/>
            <a:ext cx="2324203" cy="409059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9C2E90EB-7FFA-464C-B6FC-F46D314EF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858" y="1736172"/>
            <a:ext cx="2343097" cy="412384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EE42287-87AE-494E-BE16-DCC6ADD1A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901" y="1735347"/>
            <a:ext cx="2338174" cy="4115187"/>
          </a:xfrm>
          <a:prstGeom prst="rect">
            <a:avLst/>
          </a:prstGeom>
        </p:spPr>
      </p:pic>
    </p:spTree>
    <p:extLst>
      <p:ext uri="{BB962C8B-B14F-4D97-AF65-F5344CB8AC3E}">
        <p14:creationId xmlns:p14="http://schemas.microsoft.com/office/powerpoint/2010/main" val="294184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B894-27D5-41EA-86B2-FB0D878CB41B}"/>
              </a:ext>
            </a:extLst>
          </p:cNvPr>
          <p:cNvSpPr>
            <a:spLocks noGrp="1"/>
          </p:cNvSpPr>
          <p:nvPr>
            <p:ph type="title"/>
          </p:nvPr>
        </p:nvSpPr>
        <p:spPr/>
        <p:txBody>
          <a:bodyPr/>
          <a:lstStyle/>
          <a:p>
            <a:r>
              <a:rPr lang="en-US" dirty="0"/>
              <a:t>Manual Reimbursement</a:t>
            </a:r>
          </a:p>
        </p:txBody>
      </p:sp>
      <p:sp>
        <p:nvSpPr>
          <p:cNvPr id="3" name="Content Placeholder 2">
            <a:extLst>
              <a:ext uri="{FF2B5EF4-FFF2-40B4-BE49-F238E27FC236}">
                <a16:creationId xmlns:a16="http://schemas.microsoft.com/office/drawing/2014/main" id="{5E19F6EA-DC84-40DE-9DE2-1822CE93DB1D}"/>
              </a:ext>
            </a:extLst>
          </p:cNvPr>
          <p:cNvSpPr>
            <a:spLocks noGrp="1"/>
          </p:cNvSpPr>
          <p:nvPr>
            <p:ph sz="half" idx="1"/>
          </p:nvPr>
        </p:nvSpPr>
        <p:spPr>
          <a:xfrm>
            <a:off x="838199" y="1621491"/>
            <a:ext cx="5643465" cy="4465800"/>
          </a:xfrm>
        </p:spPr>
        <p:txBody>
          <a:bodyPr>
            <a:normAutofit fontScale="77500" lnSpcReduction="20000"/>
          </a:bodyPr>
          <a:lstStyle/>
          <a:p>
            <a:pPr>
              <a:lnSpc>
                <a:spcPct val="120000"/>
              </a:lnSpc>
            </a:pPr>
            <a:r>
              <a:rPr lang="en-US" dirty="0"/>
              <a:t>Pay the provider out-of-pocket</a:t>
            </a:r>
          </a:p>
          <a:p>
            <a:pPr>
              <a:lnSpc>
                <a:spcPct val="120000"/>
              </a:lnSpc>
            </a:pPr>
            <a:r>
              <a:rPr lang="en-US" dirty="0"/>
              <a:t>Submit a claim to BASIC</a:t>
            </a:r>
          </a:p>
          <a:p>
            <a:pPr lvl="1">
              <a:lnSpc>
                <a:spcPct val="120000"/>
              </a:lnSpc>
            </a:pPr>
            <a:r>
              <a:rPr lang="en-US" dirty="0"/>
              <a:t>BASIC Benefits App submission – </a:t>
            </a:r>
            <a:r>
              <a:rPr lang="en-US" dirty="0">
                <a:latin typeface="Arial" charset="0"/>
                <a:cs typeface="Arial" charset="0"/>
              </a:rPr>
              <a:t>Take a photo of your </a:t>
            </a:r>
            <a:r>
              <a:rPr lang="en-US" dirty="0"/>
              <a:t>receipt/documentation</a:t>
            </a:r>
            <a:r>
              <a:rPr lang="en-US" dirty="0">
                <a:latin typeface="Arial" charset="0"/>
                <a:cs typeface="Arial" charset="0"/>
              </a:rPr>
              <a:t> and upload</a:t>
            </a:r>
            <a:endParaRPr lang="en-US" dirty="0"/>
          </a:p>
          <a:p>
            <a:pPr lvl="1">
              <a:lnSpc>
                <a:spcPct val="120000"/>
              </a:lnSpc>
            </a:pPr>
            <a:r>
              <a:rPr lang="en-US" dirty="0"/>
              <a:t>BASIC Consumer Driven Accounts System (cda.basiconline.com) – Upload a scan or photo of your receipt/documentation</a:t>
            </a:r>
          </a:p>
          <a:p>
            <a:pPr>
              <a:lnSpc>
                <a:spcPct val="120000"/>
              </a:lnSpc>
            </a:pPr>
            <a:r>
              <a:rPr lang="en-US" dirty="0"/>
              <a:t>A tax-free payment will be deposited into your MyCash Account</a:t>
            </a:r>
          </a:p>
          <a:p>
            <a:pPr lvl="1">
              <a:lnSpc>
                <a:spcPct val="120000"/>
              </a:lnSpc>
            </a:pPr>
            <a:r>
              <a:rPr lang="en-US" dirty="0"/>
              <a:t>Faster than the speed of bank direct deposit</a:t>
            </a:r>
          </a:p>
        </p:txBody>
      </p:sp>
      <p:pic>
        <p:nvPicPr>
          <p:cNvPr id="5" name="Picture 4" descr="A person sitting at a table using a computer&#10;&#10;Description automatically generated">
            <a:extLst>
              <a:ext uri="{FF2B5EF4-FFF2-40B4-BE49-F238E27FC236}">
                <a16:creationId xmlns:a16="http://schemas.microsoft.com/office/drawing/2014/main" id="{71AF9EE0-9470-4199-BC8F-B29E270A4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665" y="1621491"/>
            <a:ext cx="5026090" cy="3458966"/>
          </a:xfrm>
          <a:prstGeom prst="rect">
            <a:avLst/>
          </a:prstGeom>
        </p:spPr>
      </p:pic>
    </p:spTree>
    <p:extLst>
      <p:ext uri="{BB962C8B-B14F-4D97-AF65-F5344CB8AC3E}">
        <p14:creationId xmlns:p14="http://schemas.microsoft.com/office/powerpoint/2010/main" val="205257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DEC0-B94F-40A1-A0A5-2F96B3D87A30}"/>
              </a:ext>
            </a:extLst>
          </p:cNvPr>
          <p:cNvSpPr>
            <a:spLocks noGrp="1"/>
          </p:cNvSpPr>
          <p:nvPr>
            <p:ph type="title"/>
          </p:nvPr>
        </p:nvSpPr>
        <p:spPr/>
        <p:txBody>
          <a:bodyPr/>
          <a:lstStyle/>
          <a:p>
            <a:r>
              <a:rPr lang="en-US" dirty="0"/>
              <a:t>MyCash</a:t>
            </a:r>
          </a:p>
        </p:txBody>
      </p:sp>
      <p:sp>
        <p:nvSpPr>
          <p:cNvPr id="3" name="Content Placeholder 2">
            <a:extLst>
              <a:ext uri="{FF2B5EF4-FFF2-40B4-BE49-F238E27FC236}">
                <a16:creationId xmlns:a16="http://schemas.microsoft.com/office/drawing/2014/main" id="{280A744E-A348-4054-B128-BCEE8E635CA5}"/>
              </a:ext>
            </a:extLst>
          </p:cNvPr>
          <p:cNvSpPr>
            <a:spLocks noGrp="1"/>
          </p:cNvSpPr>
          <p:nvPr>
            <p:ph sz="half" idx="1"/>
          </p:nvPr>
        </p:nvSpPr>
        <p:spPr>
          <a:xfrm>
            <a:off x="838200" y="1621490"/>
            <a:ext cx="5867400" cy="4383069"/>
          </a:xfrm>
        </p:spPr>
        <p:txBody>
          <a:bodyPr>
            <a:normAutofit fontScale="85000" lnSpcReduction="20000"/>
          </a:bodyPr>
          <a:lstStyle/>
          <a:p>
            <a:pPr marL="0" indent="0">
              <a:lnSpc>
                <a:spcPct val="110000"/>
              </a:lnSpc>
              <a:buNone/>
            </a:pPr>
            <a:r>
              <a:rPr lang="en-US" dirty="0"/>
              <a:t>MyCash is an unrestricted post-tax reimbursement account linked to participants’ BASIC Cards.</a:t>
            </a:r>
          </a:p>
          <a:p>
            <a:pPr>
              <a:lnSpc>
                <a:spcPct val="110000"/>
              </a:lnSpc>
            </a:pPr>
            <a:r>
              <a:rPr lang="en-US" dirty="0"/>
              <a:t>Reimbursements deposited directly into participants’ MyCash accounts – </a:t>
            </a:r>
            <a:r>
              <a:rPr lang="en-US" dirty="0">
                <a:solidFill>
                  <a:srgbClr val="72B600"/>
                </a:solidFill>
              </a:rPr>
              <a:t>faster than check or direct deposit!</a:t>
            </a:r>
          </a:p>
          <a:p>
            <a:pPr lvl="1">
              <a:lnSpc>
                <a:spcPct val="110000"/>
              </a:lnSpc>
            </a:pPr>
            <a:r>
              <a:rPr lang="en-US" dirty="0"/>
              <a:t>Pay for non benefit eligible expenses from the MyCash account by using the BASIC Card anywhere Mastercard is accepted</a:t>
            </a:r>
          </a:p>
          <a:p>
            <a:pPr lvl="1">
              <a:lnSpc>
                <a:spcPct val="110000"/>
              </a:lnSpc>
            </a:pPr>
            <a:r>
              <a:rPr lang="en-US" dirty="0"/>
              <a:t>Transfer MyCash funds to personal savings or checking account via one-time or recurring transfer</a:t>
            </a:r>
          </a:p>
          <a:p>
            <a:pPr lvl="1">
              <a:lnSpc>
                <a:spcPct val="110000"/>
              </a:lnSpc>
            </a:pPr>
            <a:r>
              <a:rPr lang="en-US" dirty="0"/>
              <a:t>Withdraw </a:t>
            </a:r>
            <a:r>
              <a:rPr lang="en-US" dirty="0" err="1"/>
              <a:t>MyCash</a:t>
            </a:r>
            <a:r>
              <a:rPr lang="en-US" dirty="0"/>
              <a:t> funds at an ATM</a:t>
            </a:r>
          </a:p>
        </p:txBody>
      </p:sp>
      <p:pic>
        <p:nvPicPr>
          <p:cNvPr id="8" name="Content Placeholder 7" descr="A person smiling for the camera&#10;&#10;Description automatically generated">
            <a:extLst>
              <a:ext uri="{FF2B5EF4-FFF2-40B4-BE49-F238E27FC236}">
                <a16:creationId xmlns:a16="http://schemas.microsoft.com/office/drawing/2014/main" id="{449A7198-0121-499F-9421-3C2922D2D76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31441" y="1690688"/>
            <a:ext cx="4792906" cy="3200400"/>
          </a:xfrm>
        </p:spPr>
      </p:pic>
    </p:spTree>
    <p:extLst>
      <p:ext uri="{BB962C8B-B14F-4D97-AF65-F5344CB8AC3E}">
        <p14:creationId xmlns:p14="http://schemas.microsoft.com/office/powerpoint/2010/main" val="192657128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BAISC">
      <a:dk1>
        <a:srgbClr val="1F3A49"/>
      </a:dk1>
      <a:lt1>
        <a:srgbClr val="3A6E8F"/>
      </a:lt1>
      <a:dk2>
        <a:srgbClr val="000000"/>
      </a:dk2>
      <a:lt2>
        <a:srgbClr val="7CACCA"/>
      </a:lt2>
      <a:accent1>
        <a:srgbClr val="72B600"/>
      </a:accent1>
      <a:accent2>
        <a:srgbClr val="FFFFFF"/>
      </a:accent2>
      <a:accent3>
        <a:srgbClr val="B2B2B2"/>
      </a:accent3>
      <a:accent4>
        <a:srgbClr val="009B97"/>
      </a:accent4>
      <a:accent5>
        <a:srgbClr val="F58220"/>
      </a:accent5>
      <a:accent6>
        <a:srgbClr val="C0D028"/>
      </a:accent6>
      <a:hlink>
        <a:srgbClr val="CC3300"/>
      </a:hlink>
      <a:folHlink>
        <a:srgbClr val="7C6A5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3366</Words>
  <Application>Microsoft Office PowerPoint</Application>
  <PresentationFormat>Widescreen</PresentationFormat>
  <Paragraphs>330</Paragraphs>
  <Slides>53</Slides>
  <Notes>0</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53</vt:i4>
      </vt:variant>
    </vt:vector>
  </HeadingPairs>
  <TitlesOfParts>
    <vt:vector size="72" baseType="lpstr">
      <vt:lpstr>Arial</vt:lpstr>
      <vt:lpstr>Arial Narrow</vt:lpstr>
      <vt:lpstr>Calibri</vt:lpstr>
      <vt:lpstr>Calibri Light</vt:lpstr>
      <vt:lpstr>Helvetica LT Std Cond Light</vt:lpstr>
      <vt:lpstr>HelveticaNeue LT 45 Light</vt:lpstr>
      <vt:lpstr>HelveticaNeue LT 55 Roman</vt:lpstr>
      <vt:lpstr>HelveticaNeue LT 65 Medium</vt:lpstr>
      <vt:lpstr>HelveticaNeueLT Std Med Cn</vt:lpstr>
      <vt:lpstr>Custom Design</vt:lpstr>
      <vt:lpstr>1_Custom Design</vt:lpstr>
      <vt:lpstr>5_Custom Design</vt:lpstr>
      <vt:lpstr>2_Custom Design</vt:lpstr>
      <vt:lpstr>3_Custom Design</vt:lpstr>
      <vt:lpstr>4_Custom Design</vt:lpstr>
      <vt:lpstr>Office Theme</vt:lpstr>
      <vt:lpstr>1_Custom Design</vt:lpstr>
      <vt:lpstr>1_Custom Design</vt:lpstr>
      <vt:lpstr>1_Custom Design</vt:lpstr>
      <vt:lpstr>PPT includes CDA features, Medical FSA, DCA, HSA, Limited Purpose FSA, and Commuter  &gt;&gt;CUSTOMIZE FSA Plan&lt;&lt; medical enrollment max, carryover, runout, and grace period  information regarding Consolidated Appropriations Act, 2021     &gt;&gt;REMOVE THE SERVICES NOT OFFERED &lt;&lt; Click the four squares in the bottom right corner to view all slides, delete as needed.   </vt:lpstr>
      <vt:lpstr>Consumer Driven Accounts (CDA) Benefit Account Enrollment</vt:lpstr>
      <vt:lpstr>BASIC CDA</vt:lpstr>
      <vt:lpstr>How to Access Your FSA Money</vt:lpstr>
      <vt:lpstr>BASIC Card</vt:lpstr>
      <vt:lpstr>BASIC Card</vt:lpstr>
      <vt:lpstr>Picture to Pay</vt:lpstr>
      <vt:lpstr>Manual Reimbursement</vt:lpstr>
      <vt:lpstr>MyCash</vt:lpstr>
      <vt:lpstr>BASIC Benefits App</vt:lpstr>
      <vt:lpstr>Important Card Information</vt:lpstr>
      <vt:lpstr>Medical </vt:lpstr>
      <vt:lpstr>What Is an FSA?</vt:lpstr>
      <vt:lpstr>How Does It Work?</vt:lpstr>
      <vt:lpstr>How Much Can I Save?</vt:lpstr>
      <vt:lpstr>Eligibility</vt:lpstr>
      <vt:lpstr>Your FSA Plan</vt:lpstr>
      <vt:lpstr>Your FSA Plan - continued</vt:lpstr>
      <vt:lpstr>Consolidated Appropriations Act, 2021</vt:lpstr>
      <vt:lpstr>Consolidated Appropriations Act, 2021</vt:lpstr>
      <vt:lpstr>What Do I Need to Know?</vt:lpstr>
      <vt:lpstr>Medical FSA Eligible Expenses</vt:lpstr>
      <vt:lpstr>FSAs Are More Flexible!</vt:lpstr>
      <vt:lpstr>Dependent care</vt:lpstr>
      <vt:lpstr>Dependent Care Eligible Expenses</vt:lpstr>
      <vt:lpstr>What is Documentation?</vt:lpstr>
      <vt:lpstr>Your Dependent FSA Plan</vt:lpstr>
      <vt:lpstr>Your Dependent FSA</vt:lpstr>
      <vt:lpstr>Consolidated Appropriations Act, 2021</vt:lpstr>
      <vt:lpstr>Consolidated Appropriations Act, 2021</vt:lpstr>
      <vt:lpstr>Consolidated Appropriations Act, 2021</vt:lpstr>
      <vt:lpstr>HSA</vt:lpstr>
      <vt:lpstr>What Is an HSA?</vt:lpstr>
      <vt:lpstr>HSA Eligibility</vt:lpstr>
      <vt:lpstr>Qualified Expenses</vt:lpstr>
      <vt:lpstr>2021 HSA Maximums &amp; Minimums</vt:lpstr>
      <vt:lpstr>Why an HSA?</vt:lpstr>
      <vt:lpstr>Limited Purpose</vt:lpstr>
      <vt:lpstr>HSAs In Conjunction With FSAs</vt:lpstr>
      <vt:lpstr>What Is a Limited Purpose FSA?</vt:lpstr>
      <vt:lpstr>Eligible Expenses</vt:lpstr>
      <vt:lpstr>Commuter Plans</vt:lpstr>
      <vt:lpstr>What Do I Need to Know?</vt:lpstr>
      <vt:lpstr>What Are Commuter Accounts –  Section 132 Plans?</vt:lpstr>
      <vt:lpstr>How Does It Work?</vt:lpstr>
      <vt:lpstr>How Much Can I Elect Pretax For Commuter?</vt:lpstr>
      <vt:lpstr>What Are Qualified Commuter Expenses? </vt:lpstr>
      <vt:lpstr>Special Reimbursement Rules</vt:lpstr>
      <vt:lpstr>How Elections Work</vt:lpstr>
      <vt:lpstr>How Does It Work - Transit</vt:lpstr>
      <vt:lpstr>How Does It Work - Parking</vt:lpstr>
      <vt:lpstr>THANK YOU </vt:lpstr>
      <vt:lpstr>Contact BASIC FSA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 SLIDES #7 &amp; #9</dc:title>
  <dc:creator>Anna Mulder</dc:creator>
  <cp:lastModifiedBy>Simon Carlson</cp:lastModifiedBy>
  <cp:revision>29</cp:revision>
  <dcterms:created xsi:type="dcterms:W3CDTF">2020-08-18T12:09:52Z</dcterms:created>
  <dcterms:modified xsi:type="dcterms:W3CDTF">2021-10-26T21:11:34Z</dcterms:modified>
</cp:coreProperties>
</file>